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6.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1.jp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76" r:id="rId2"/>
    <p:sldId id="530" r:id="rId3"/>
    <p:sldId id="546" r:id="rId4"/>
    <p:sldId id="377" r:id="rId5"/>
    <p:sldId id="451" r:id="rId6"/>
    <p:sldId id="431" r:id="rId7"/>
    <p:sldId id="447" r:id="rId8"/>
    <p:sldId id="484" r:id="rId9"/>
    <p:sldId id="448" r:id="rId10"/>
    <p:sldId id="450" r:id="rId11"/>
    <p:sldId id="457" r:id="rId12"/>
    <p:sldId id="541" r:id="rId13"/>
    <p:sldId id="543" r:id="rId14"/>
    <p:sldId id="544" r:id="rId15"/>
    <p:sldId id="455" r:id="rId16"/>
    <p:sldId id="539" r:id="rId17"/>
    <p:sldId id="547" r:id="rId18"/>
    <p:sldId id="466" r:id="rId19"/>
    <p:sldId id="531" r:id="rId20"/>
    <p:sldId id="462" r:id="rId21"/>
    <p:sldId id="533" r:id="rId22"/>
    <p:sldId id="535" r:id="rId23"/>
    <p:sldId id="550" r:id="rId24"/>
    <p:sldId id="420" r:id="rId25"/>
    <p:sldId id="548" r:id="rId26"/>
    <p:sldId id="469" r:id="rId27"/>
    <p:sldId id="493" r:id="rId28"/>
    <p:sldId id="410" r:id="rId29"/>
    <p:sldId id="542" r:id="rId30"/>
    <p:sldId id="529"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52"/>
    <a:srgbClr val="79C000"/>
    <a:srgbClr val="FF041F"/>
    <a:srgbClr val="E9EDF4"/>
    <a:srgbClr val="4F81BD"/>
    <a:srgbClr val="D0D8E8"/>
    <a:srgbClr val="020592"/>
    <a:srgbClr val="000000"/>
    <a:srgbClr val="1F8C48"/>
    <a:srgbClr val="F97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5" autoAdjust="0"/>
    <p:restoredTop sz="80039" autoAdjust="0"/>
  </p:normalViewPr>
  <p:slideViewPr>
    <p:cSldViewPr>
      <p:cViewPr varScale="1">
        <p:scale>
          <a:sx n="92" d="100"/>
          <a:sy n="92" d="100"/>
        </p:scale>
        <p:origin x="2376" y="84"/>
      </p:cViewPr>
      <p:guideLst>
        <p:guide orient="horz" pos="2160"/>
        <p:guide pos="2880"/>
      </p:guideLst>
    </p:cSldViewPr>
  </p:slideViewPr>
  <p:outlineViewPr>
    <p:cViewPr>
      <p:scale>
        <a:sx n="33" d="100"/>
        <a:sy n="33" d="100"/>
      </p:scale>
      <p:origin x="60" y="37050"/>
    </p:cViewPr>
  </p:outlineViewPr>
  <p:notesTextViewPr>
    <p:cViewPr>
      <p:scale>
        <a:sx n="100" d="100"/>
        <a:sy n="100" d="100"/>
      </p:scale>
      <p:origin x="0" y="0"/>
    </p:cViewPr>
  </p:notesTextViewPr>
  <p:sorterViewPr>
    <p:cViewPr>
      <p:scale>
        <a:sx n="93" d="100"/>
        <a:sy n="93" d="100"/>
      </p:scale>
      <p:origin x="0" y="14724"/>
    </p:cViewPr>
  </p:sorterViewPr>
  <p:notesViewPr>
    <p:cSldViewPr>
      <p:cViewPr varScale="1">
        <p:scale>
          <a:sx n="82" d="100"/>
          <a:sy n="82" d="100"/>
        </p:scale>
        <p:origin x="-1992"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76" tIns="46588" rIns="93176" bIns="46588" rtlCol="0"/>
          <a:lstStyle>
            <a:lvl1pPr algn="r">
              <a:defRPr sz="1200"/>
            </a:lvl1pPr>
          </a:lstStyle>
          <a:p>
            <a:fld id="{B423A407-CE35-457D-B63C-5861733B4977}" type="datetimeFigureOut">
              <a:rPr lang="en-US" smtClean="0"/>
              <a:pPr/>
              <a:t>2/26/2021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6" tIns="46588" rIns="93176" bIns="46588" rtlCol="0" anchor="b"/>
          <a:lstStyle>
            <a:lvl1pPr algn="r">
              <a:defRPr sz="1200"/>
            </a:lvl1pPr>
          </a:lstStyle>
          <a:p>
            <a:fld id="{6C2BE949-6303-4B72-9378-7B7DACEC9E11}" type="slidenum">
              <a:rPr lang="en-US" smtClean="0"/>
              <a:pPr/>
              <a:t>‹#›</a:t>
            </a:fld>
            <a:endParaRPr lang="en-US" dirty="0"/>
          </a:p>
        </p:txBody>
      </p:sp>
    </p:spTree>
    <p:extLst>
      <p:ext uri="{BB962C8B-B14F-4D97-AF65-F5344CB8AC3E}">
        <p14:creationId xmlns:p14="http://schemas.microsoft.com/office/powerpoint/2010/main" val="2258819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FCD0C8F5-7C03-4BE6-BACC-B704FBE0BF24}" type="datetimeFigureOut">
              <a:rPr lang="en-US" smtClean="0"/>
              <a:pPr/>
              <a:t>2/26/2021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F768711F-9A0A-41AF-8300-3707489B1FA2}" type="slidenum">
              <a:rPr lang="en-US" smtClean="0"/>
              <a:pPr/>
              <a:t>‹#›</a:t>
            </a:fld>
            <a:endParaRPr lang="en-US" dirty="0"/>
          </a:p>
        </p:txBody>
      </p:sp>
    </p:spTree>
    <p:extLst>
      <p:ext uri="{BB962C8B-B14F-4D97-AF65-F5344CB8AC3E}">
        <p14:creationId xmlns:p14="http://schemas.microsoft.com/office/powerpoint/2010/main" val="3856282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a:t>
            </a:fld>
            <a:endParaRPr lang="en-US" dirty="0"/>
          </a:p>
        </p:txBody>
      </p:sp>
    </p:spTree>
    <p:extLst>
      <p:ext uri="{BB962C8B-B14F-4D97-AF65-F5344CB8AC3E}">
        <p14:creationId xmlns:p14="http://schemas.microsoft.com/office/powerpoint/2010/main" val="307269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Career and technical education page through DOE is an excellent resource.</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F768711F-9A0A-41AF-8300-3707489B1FA2}" type="slidenum">
              <a:rPr lang="en-US" smtClean="0"/>
              <a:pPr/>
              <a:t>12</a:t>
            </a:fld>
            <a:endParaRPr lang="en-US" dirty="0"/>
          </a:p>
        </p:txBody>
      </p:sp>
    </p:spTree>
    <p:extLst>
      <p:ext uri="{BB962C8B-B14F-4D97-AF65-F5344CB8AC3E}">
        <p14:creationId xmlns:p14="http://schemas.microsoft.com/office/powerpoint/2010/main" val="289448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Credentials through the DOE</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13</a:t>
            </a:fld>
            <a:endParaRPr lang="en-US" dirty="0"/>
          </a:p>
        </p:txBody>
      </p:sp>
    </p:spTree>
    <p:extLst>
      <p:ext uri="{BB962C8B-B14F-4D97-AF65-F5344CB8AC3E}">
        <p14:creationId xmlns:p14="http://schemas.microsoft.com/office/powerpoint/2010/main" val="146987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CPID is working on a list that</a:t>
            </a:r>
            <a:r>
              <a:rPr lang="en-US" baseline="0" dirty="0" smtClean="0"/>
              <a:t> combines the VA Demand Occupation List</a:t>
            </a:r>
          </a:p>
          <a:p>
            <a:r>
              <a:rPr lang="en-US" baseline="0" dirty="0" smtClean="0"/>
              <a:t>The associated WIOA Recognized Credentials</a:t>
            </a:r>
          </a:p>
          <a:p>
            <a:r>
              <a:rPr lang="en-US" baseline="0" dirty="0" smtClean="0"/>
              <a:t>WWRC</a:t>
            </a:r>
          </a:p>
          <a:p>
            <a:endParaRPr lang="en-US" baseline="0" dirty="0" smtClean="0"/>
          </a:p>
          <a:p>
            <a:r>
              <a:rPr lang="en-US" baseline="0" dirty="0" smtClean="0"/>
              <a:t>Will also include the Community colleges  and the Fast forward occupations that are in demand. </a:t>
            </a:r>
          </a:p>
          <a:p>
            <a:r>
              <a:rPr lang="en-US" baseline="0" dirty="0" smtClean="0"/>
              <a:t>These will vary by school. </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14</a:t>
            </a:fld>
            <a:endParaRPr lang="en-US" dirty="0"/>
          </a:p>
        </p:txBody>
      </p:sp>
    </p:spTree>
    <p:extLst>
      <p:ext uri="{BB962C8B-B14F-4D97-AF65-F5344CB8AC3E}">
        <p14:creationId xmlns:p14="http://schemas.microsoft.com/office/powerpoint/2010/main" val="288969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smtClean="0"/>
              <a:t>All were chosen based on labor market demand, growth potential and potential wage earnings. </a:t>
            </a:r>
            <a:endParaRPr lang="en-US" dirty="0" smtClean="0"/>
          </a:p>
          <a:p>
            <a:r>
              <a:rPr lang="en-US" dirty="0" smtClean="0"/>
              <a:t>Logistics</a:t>
            </a:r>
            <a:r>
              <a:rPr lang="en-US" baseline="0" dirty="0" smtClean="0"/>
              <a:t> – just saw advertisement for Walmart distribution for freight handler starting at 16.15 with benefits. </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15</a:t>
            </a:fld>
            <a:endParaRPr lang="en-US" dirty="0"/>
          </a:p>
        </p:txBody>
      </p:sp>
    </p:spTree>
    <p:extLst>
      <p:ext uri="{BB962C8B-B14F-4D97-AF65-F5344CB8AC3E}">
        <p14:creationId xmlns:p14="http://schemas.microsoft.com/office/powerpoint/2010/main" val="164974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Job Search:</a:t>
            </a:r>
            <a:r>
              <a:rPr lang="en-US" dirty="0" smtClean="0"/>
              <a:t/>
            </a:r>
            <a:br>
              <a:rPr lang="en-US" dirty="0" smtClean="0"/>
            </a:br>
            <a:r>
              <a:rPr lang="en-US" dirty="0" smtClean="0"/>
              <a:t>We are excited to announce that we have partnered with the National Labor Exchange (NLx) for a job feed. NLx is the hub for posting all state and federal as well as a host of private jobs. These jobs postings are extremely well maintained with few duplicates and O*NET coded (more accurate than Indeed Jobs). </a:t>
            </a:r>
          </a:p>
          <a:p>
            <a:r>
              <a:rPr lang="en-US" dirty="0" smtClean="0"/>
              <a:t/>
            </a:r>
            <a:br>
              <a:rPr lang="en-US" dirty="0" smtClean="0"/>
            </a:br>
            <a:r>
              <a:rPr lang="en-US" b="1" dirty="0" smtClean="0"/>
              <a:t>So when you look at Jobs, you now have two tabs. The first is for the NLx jobs National Labor Exchange , and the second for Indeed Jobs. </a:t>
            </a:r>
          </a:p>
          <a:p>
            <a:r>
              <a:rPr lang="en-US" dirty="0" smtClean="0"/>
              <a:t/>
            </a:r>
            <a:br>
              <a:rPr lang="en-US" dirty="0" smtClean="0"/>
            </a:br>
            <a:r>
              <a:rPr lang="en-US" b="1" dirty="0" smtClean="0"/>
              <a:t>Explore Opportunities</a:t>
            </a:r>
            <a:r>
              <a:rPr lang="en-US" dirty="0" smtClean="0"/>
              <a:t/>
            </a:r>
            <a:br>
              <a:rPr lang="en-US" dirty="0" smtClean="0"/>
            </a:br>
            <a:r>
              <a:rPr lang="en-US" dirty="0" smtClean="0"/>
              <a:t>On the home page, click the green Explore Opportunities button. Select a list of local job opportunities you would like to see and apply filters if you like. </a:t>
            </a:r>
            <a:r>
              <a:rPr lang="en-US" b="1" dirty="0" smtClean="0"/>
              <a:t>That will present you with a list of jobs which you can print or download to Excel.</a:t>
            </a:r>
          </a:p>
          <a:p>
            <a:r>
              <a:rPr lang="en-US" dirty="0" smtClean="0"/>
              <a:t/>
            </a:r>
            <a:br>
              <a:rPr lang="en-US" dirty="0" smtClean="0"/>
            </a:br>
            <a:r>
              <a:rPr lang="en-US" b="1" dirty="0" smtClean="0"/>
              <a:t>Occupational Requirements</a:t>
            </a:r>
            <a:r>
              <a:rPr lang="en-US" dirty="0" smtClean="0"/>
              <a:t/>
            </a:r>
            <a:br>
              <a:rPr lang="en-US" dirty="0" smtClean="0"/>
            </a:br>
            <a:r>
              <a:rPr lang="en-US" dirty="0" smtClean="0"/>
              <a:t>We have added Occupational Requirements from the Bureau of Labor Statistics. This data includes detailed requirements for about 400 occupations. To access, go to the main occupational information page, click the "Suitability" tab and then the "Requirements" tab. </a:t>
            </a:r>
          </a:p>
          <a:p>
            <a:r>
              <a:rPr lang="en-US" dirty="0" smtClean="0"/>
              <a:t/>
            </a:r>
            <a:br>
              <a:rPr lang="en-US" dirty="0" smtClean="0"/>
            </a:br>
            <a:r>
              <a:rPr lang="en-US" b="1" dirty="0" smtClean="0"/>
              <a:t>Short Term Labor Market Projections for 50 states</a:t>
            </a:r>
            <a:r>
              <a:rPr lang="en-US" dirty="0" smtClean="0"/>
              <a:t/>
            </a:r>
            <a:br>
              <a:rPr lang="en-US" dirty="0" smtClean="0"/>
            </a:br>
            <a:r>
              <a:rPr lang="en-US" b="1" dirty="0" smtClean="0"/>
              <a:t>Apprenticeships</a:t>
            </a:r>
            <a:r>
              <a:rPr lang="en-US" dirty="0" smtClean="0"/>
              <a:t/>
            </a:r>
            <a:br>
              <a:rPr lang="en-US" dirty="0" smtClean="0"/>
            </a:br>
            <a:r>
              <a:rPr lang="en-US" b="1" dirty="0" smtClean="0"/>
              <a:t>New Help Docs</a:t>
            </a:r>
            <a:r>
              <a:rPr lang="en-US" dirty="0" smtClean="0"/>
              <a:t/>
            </a:r>
            <a:br>
              <a:rPr lang="en-US" dirty="0" smtClean="0"/>
            </a:br>
            <a:r>
              <a:rPr lang="en-US" dirty="0" smtClean="0"/>
              <a:t>You can now access a growing library of help docs (including this document) from its own button at the top of every screen.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16</a:t>
            </a:fld>
            <a:endParaRPr lang="en-US" dirty="0"/>
          </a:p>
        </p:txBody>
      </p:sp>
    </p:spTree>
    <p:extLst>
      <p:ext uri="{BB962C8B-B14F-4D97-AF65-F5344CB8AC3E}">
        <p14:creationId xmlns:p14="http://schemas.microsoft.com/office/powerpoint/2010/main" val="237267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Manuf Handling – 2</a:t>
            </a:r>
            <a:r>
              <a:rPr lang="en-US" baseline="30000" dirty="0" smtClean="0"/>
              <a:t>nd</a:t>
            </a:r>
            <a:r>
              <a:rPr lang="en-US" dirty="0" smtClean="0"/>
              <a:t> grade</a:t>
            </a:r>
          </a:p>
          <a:p>
            <a:r>
              <a:rPr lang="en-US" dirty="0" smtClean="0"/>
              <a:t>CLA</a:t>
            </a:r>
            <a:r>
              <a:rPr lang="en-US" baseline="0" dirty="0" smtClean="0"/>
              <a:t> – 4-5</a:t>
            </a:r>
            <a:r>
              <a:rPr lang="en-US" baseline="30000" dirty="0" smtClean="0"/>
              <a:t>th</a:t>
            </a:r>
            <a:r>
              <a:rPr lang="en-US" baseline="0" dirty="0" smtClean="0"/>
              <a:t> with supports</a:t>
            </a:r>
          </a:p>
          <a:p>
            <a:r>
              <a:rPr lang="en-US" baseline="0" dirty="0" smtClean="0"/>
              <a:t>CLT – 5 and 6</a:t>
            </a:r>
            <a:r>
              <a:rPr lang="en-US" baseline="30000" dirty="0" smtClean="0"/>
              <a:t>th</a:t>
            </a:r>
            <a:endParaRPr lang="en-US" baseline="0" dirty="0" smtClean="0"/>
          </a:p>
          <a:p>
            <a:r>
              <a:rPr lang="en-US" baseline="0" dirty="0" smtClean="0"/>
              <a:t>IT – 10</a:t>
            </a:r>
            <a:r>
              <a:rPr lang="en-US" baseline="30000" dirty="0" smtClean="0"/>
              <a:t>th</a:t>
            </a:r>
            <a:endParaRPr lang="en-US" baseline="0" dirty="0" smtClean="0"/>
          </a:p>
          <a:p>
            <a:r>
              <a:rPr lang="en-US" baseline="0" dirty="0" smtClean="0"/>
              <a:t>Production – 4</a:t>
            </a:r>
            <a:r>
              <a:rPr lang="en-US" baseline="30000" dirty="0" smtClean="0"/>
              <a:t>th</a:t>
            </a:r>
            <a:endParaRPr lang="en-US" baseline="0" dirty="0" smtClean="0"/>
          </a:p>
          <a:p>
            <a:r>
              <a:rPr lang="en-US" baseline="0" dirty="0" smtClean="0"/>
              <a:t>Manuf – 8</a:t>
            </a:r>
            <a:r>
              <a:rPr lang="en-US" baseline="30000" dirty="0" smtClean="0"/>
              <a:t>th</a:t>
            </a:r>
            <a:r>
              <a:rPr lang="en-US" baseline="0" dirty="0" smtClean="0"/>
              <a:t>/ silver CRC</a:t>
            </a:r>
            <a:endParaRPr lang="en-US" dirty="0" smtClean="0"/>
          </a:p>
          <a:p>
            <a:endParaRPr lang="en-US" dirty="0" smtClean="0"/>
          </a:p>
          <a:p>
            <a:r>
              <a:rPr lang="en-US" dirty="0" smtClean="0"/>
              <a:t>Plugged in </a:t>
            </a:r>
          </a:p>
          <a:p>
            <a:r>
              <a:rPr lang="en-US" dirty="0" smtClean="0"/>
              <a:t>As long as students test at a level that we can serve in adult education programs (below a 12.9), we can serve them in PluggedInVA. </a:t>
            </a:r>
          </a:p>
          <a:p>
            <a:endParaRPr lang="en-US" dirty="0" smtClean="0"/>
          </a:p>
          <a:p>
            <a:r>
              <a:rPr lang="en-US" dirty="0" smtClean="0"/>
              <a:t>The quick answer to this question is never. One of the primary academic goals of PluggedInVA programs is to prepare students for success in higher education, should they chose to pursue it. We need to ensure that our students will not be required to take remedial development education courses at community colleges. These courses cost money and do not count toward any degrees. One of the adult education program's responsibilities in PluggedInVA is to strengthen students' basic skills, and PluggedInVA models should never include development education courses at the post-secondary institution.</a:t>
            </a:r>
          </a:p>
          <a:p>
            <a:endParaRPr lang="en-US" dirty="0" smtClean="0"/>
          </a:p>
          <a:p>
            <a:r>
              <a:rPr lang="en-US" dirty="0" smtClean="0"/>
              <a:t>PluggedInVA is a rigorous and intensive program that demands motivation and dedication. Successful students will possess a certain skill level and a willingness to work hard during the six-month program. For this reason, a thorough intake process is essential in ensuring that the students who are chosen to participate are ready to do so. Using a test of basic skills, like GAIN or TABE, students should test at the ninth grade level in reading and math. Additionally, a career interest or aptitude test is recommended to help students get an idea of where their strengths lie. An interview should also be held to determine a student's interest and to determine their capacity to complete the program. If they have personal barriers, like childcare or transportation or an ailing family member, and the program is unable to assist him or her, suggesting a less demanding program is recommended. Some programs also use letters of recommendation from the community or from students' places of work, and the Virginia Placement Test (VPT) has been used to determine a student's readiness to complete post-secondary work. </a:t>
            </a:r>
          </a:p>
          <a:p>
            <a:endParaRPr lang="en-US" dirty="0" smtClean="0"/>
          </a:p>
          <a:p>
            <a:r>
              <a:rPr lang="de-DE" b="1" dirty="0" smtClean="0">
                <a:effectLst/>
              </a:rPr>
              <a:t>Program Manager</a:t>
            </a:r>
            <a:endParaRPr lang="de-DE" dirty="0" smtClean="0">
              <a:effectLst/>
            </a:endParaRPr>
          </a:p>
          <a:p>
            <a:r>
              <a:rPr lang="de-DE" dirty="0" smtClean="0">
                <a:effectLst/>
              </a:rPr>
              <a:t>Rachel Morrissey</a:t>
            </a:r>
          </a:p>
          <a:p>
            <a:r>
              <a:rPr lang="de-DE" dirty="0" smtClean="0">
                <a:effectLst/>
              </a:rPr>
              <a:t>rmorriss@rvaschools.net</a:t>
            </a:r>
          </a:p>
          <a:p>
            <a:r>
              <a:rPr lang="de-DE" dirty="0" smtClean="0">
                <a:effectLst/>
              </a:rPr>
              <a:t>(804)780-6039</a:t>
            </a:r>
          </a:p>
          <a:p>
            <a:endParaRPr lang="de-DE" dirty="0" smtClean="0">
              <a:effectLst/>
            </a:endParaRPr>
          </a:p>
          <a:p>
            <a:r>
              <a:rPr lang="de-DE" dirty="0" smtClean="0">
                <a:effectLst/>
              </a:rPr>
              <a:t>-----------------------------------------------------------------------------</a:t>
            </a:r>
          </a:p>
          <a:p>
            <a:r>
              <a:rPr lang="en-US" sz="1200" kern="1200" dirty="0" smtClean="0">
                <a:solidFill>
                  <a:schemeClr val="tx1"/>
                </a:solidFill>
                <a:effectLst/>
                <a:latin typeface="+mn-lt"/>
                <a:ea typeface="+mn-ea"/>
                <a:cs typeface="+mn-cs"/>
              </a:rPr>
              <a:t>Disabilities and the Adult Learner online course    6 weeks – 24 CRC credits</a:t>
            </a:r>
          </a:p>
          <a:p>
            <a:r>
              <a:rPr lang="en-US" sz="1200" kern="1200" dirty="0" smtClean="0">
                <a:solidFill>
                  <a:schemeClr val="tx1"/>
                </a:solidFill>
                <a:effectLst/>
                <a:latin typeface="+mn-lt"/>
                <a:ea typeface="+mn-ea"/>
                <a:cs typeface="+mn-cs"/>
              </a:rPr>
              <a:t>______________________________________________________________________________________</a:t>
            </a:r>
          </a:p>
          <a:p>
            <a:endParaRPr lang="de-DE" dirty="0" smtClean="0">
              <a:effectLst/>
            </a:endParaRPr>
          </a:p>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19</a:t>
            </a:fld>
            <a:endParaRPr lang="en-US" dirty="0"/>
          </a:p>
        </p:txBody>
      </p:sp>
    </p:spTree>
    <p:extLst>
      <p:ext uri="{BB962C8B-B14F-4D97-AF65-F5344CB8AC3E}">
        <p14:creationId xmlns:p14="http://schemas.microsoft.com/office/powerpoint/2010/main" val="306377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20</a:t>
            </a:fld>
            <a:endParaRPr lang="en-US" dirty="0"/>
          </a:p>
        </p:txBody>
      </p:sp>
    </p:spTree>
    <p:extLst>
      <p:ext uri="{BB962C8B-B14F-4D97-AF65-F5344CB8AC3E}">
        <p14:creationId xmlns:p14="http://schemas.microsoft.com/office/powerpoint/2010/main" val="231546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21</a:t>
            </a:fld>
            <a:endParaRPr lang="en-US" dirty="0"/>
          </a:p>
        </p:txBody>
      </p:sp>
    </p:spTree>
    <p:extLst>
      <p:ext uri="{BB962C8B-B14F-4D97-AF65-F5344CB8AC3E}">
        <p14:creationId xmlns:p14="http://schemas.microsoft.com/office/powerpoint/2010/main" val="55203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Feasibility – state or degree of being easily or conveniently done</a:t>
            </a:r>
          </a:p>
          <a:p>
            <a:r>
              <a:rPr lang="en-US" dirty="0" smtClean="0"/>
              <a:t>Suitability – the quality of being right or appropriate for a particular person/purpose/situation</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22</a:t>
            </a:fld>
            <a:endParaRPr lang="en-US" dirty="0"/>
          </a:p>
        </p:txBody>
      </p:sp>
    </p:spTree>
    <p:extLst>
      <p:ext uri="{BB962C8B-B14F-4D97-AF65-F5344CB8AC3E}">
        <p14:creationId xmlns:p14="http://schemas.microsoft.com/office/powerpoint/2010/main" val="287471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Feasibility – state or degree of being easily or conveniently done</a:t>
            </a:r>
          </a:p>
          <a:p>
            <a:r>
              <a:rPr lang="en-US" dirty="0" smtClean="0"/>
              <a:t>Suitability – the quality of being right or appropriate for a particular person/purpose/situation</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23</a:t>
            </a:fld>
            <a:endParaRPr lang="en-US" dirty="0"/>
          </a:p>
        </p:txBody>
      </p:sp>
    </p:spTree>
    <p:extLst>
      <p:ext uri="{BB962C8B-B14F-4D97-AF65-F5344CB8AC3E}">
        <p14:creationId xmlns:p14="http://schemas.microsoft.com/office/powerpoint/2010/main" val="293746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thoughts in the comments section. </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a:t>
            </a:fld>
            <a:endParaRPr lang="en-US" dirty="0"/>
          </a:p>
        </p:txBody>
      </p:sp>
    </p:spTree>
    <p:extLst>
      <p:ext uri="{BB962C8B-B14F-4D97-AF65-F5344CB8AC3E}">
        <p14:creationId xmlns:p14="http://schemas.microsoft.com/office/powerpoint/2010/main" val="235413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Certification – training is shorter need to get</a:t>
            </a:r>
            <a:r>
              <a:rPr lang="en-US" baseline="0" dirty="0" smtClean="0"/>
              <a:t> accommodations in motion ASAP.  This is when a good relationship with the training provider is helpful.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27</a:t>
            </a:fld>
            <a:endParaRPr lang="en-US" dirty="0"/>
          </a:p>
        </p:txBody>
      </p:sp>
    </p:spTree>
    <p:extLst>
      <p:ext uri="{BB962C8B-B14F-4D97-AF65-F5344CB8AC3E}">
        <p14:creationId xmlns:p14="http://schemas.microsoft.com/office/powerpoint/2010/main" val="407349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Cochrane Clinical Answers (CCAs) provide a readable, digestible, clinically-focused entry point to rigorous research from Cochrane Reviews. They are designed to be actionable and to inform point-of-care decision-making. Each CCA contains a clinical question, a short answer, and data for the outcomes from the Cochrane Review deemed most relevant to practicing healthcare professionals, our target audience. The evidence is displayed in a user-friendly tabulated format that includes narratives, data, and links to graphics. Cochrane Clinical Answers were developed by Cochrane Innovations and Wiley.</a:t>
            </a:r>
          </a:p>
          <a:p>
            <a:endParaRPr lang="en-US" dirty="0" smtClean="0"/>
          </a:p>
          <a:p>
            <a:r>
              <a:rPr lang="en-US" dirty="0" smtClean="0"/>
              <a:t>Explore</a:t>
            </a:r>
            <a:r>
              <a:rPr lang="en-US" baseline="0" dirty="0" smtClean="0"/>
              <a:t> VR has some great info on LMI – They also have specific sections for VR counselors – great resource</a:t>
            </a:r>
          </a:p>
        </p:txBody>
      </p:sp>
      <p:sp>
        <p:nvSpPr>
          <p:cNvPr id="4" name="Slide Number Placeholder 3"/>
          <p:cNvSpPr>
            <a:spLocks noGrp="1"/>
          </p:cNvSpPr>
          <p:nvPr>
            <p:ph type="sldNum" sz="quarter" idx="10"/>
          </p:nvPr>
        </p:nvSpPr>
        <p:spPr/>
        <p:txBody>
          <a:bodyPr/>
          <a:lstStyle/>
          <a:p>
            <a:fld id="{F768711F-9A0A-41AF-8300-3707489B1FA2}" type="slidenum">
              <a:rPr lang="en-US" smtClean="0"/>
              <a:pPr/>
              <a:t>29</a:t>
            </a:fld>
            <a:endParaRPr lang="en-US" dirty="0"/>
          </a:p>
        </p:txBody>
      </p:sp>
    </p:spTree>
    <p:extLst>
      <p:ext uri="{BB962C8B-B14F-4D97-AF65-F5344CB8AC3E}">
        <p14:creationId xmlns:p14="http://schemas.microsoft.com/office/powerpoint/2010/main" val="129730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30</a:t>
            </a:fld>
            <a:endParaRPr lang="en-US" dirty="0"/>
          </a:p>
        </p:txBody>
      </p:sp>
    </p:spTree>
    <p:extLst>
      <p:ext uri="{BB962C8B-B14F-4D97-AF65-F5344CB8AC3E}">
        <p14:creationId xmlns:p14="http://schemas.microsoft.com/office/powerpoint/2010/main" val="63069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document/</a:t>
            </a:r>
            <a:r>
              <a:rPr lang="en-US" baseline="0" dirty="0" smtClean="0"/>
              <a:t> evergreen document/ dynamic document</a:t>
            </a:r>
          </a:p>
          <a:p>
            <a:r>
              <a:rPr lang="en-US" baseline="0" dirty="0" smtClean="0"/>
              <a:t>Continually edited and updates. </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3</a:t>
            </a:fld>
            <a:endParaRPr lang="en-US" dirty="0"/>
          </a:p>
        </p:txBody>
      </p:sp>
    </p:spTree>
    <p:extLst>
      <p:ext uri="{BB962C8B-B14F-4D97-AF65-F5344CB8AC3E}">
        <p14:creationId xmlns:p14="http://schemas.microsoft.com/office/powerpoint/2010/main" val="182848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Career Pathways are a new way of looking at employment and changes how the system (and VR as a part of that system) looks at accessing employment.  </a:t>
            </a:r>
          </a:p>
          <a:p>
            <a:endParaRPr lang="en-US" dirty="0" smtClean="0"/>
          </a:p>
          <a:p>
            <a:pPr defTabSz="92509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6</a:t>
            </a:fld>
            <a:endParaRPr lang="en-US" dirty="0"/>
          </a:p>
        </p:txBody>
      </p:sp>
    </p:spTree>
    <p:extLst>
      <p:ext uri="{BB962C8B-B14F-4D97-AF65-F5344CB8AC3E}">
        <p14:creationId xmlns:p14="http://schemas.microsoft.com/office/powerpoint/2010/main" val="109372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mean to you?</a:t>
            </a:r>
          </a:p>
          <a:p>
            <a:r>
              <a:rPr lang="en-US" dirty="0" smtClean="0"/>
              <a:t>Resources – 	they know what's in demand – can only pay for training in demand</a:t>
            </a:r>
          </a:p>
          <a:p>
            <a:r>
              <a:rPr lang="en-US" dirty="0" smtClean="0"/>
              <a:t>	other</a:t>
            </a:r>
            <a:r>
              <a:rPr lang="en-US" baseline="0" dirty="0" smtClean="0"/>
              <a:t> resources you may not know about (other trainings – intellectual point) Hampton – listing of staffing agencies</a:t>
            </a:r>
          </a:p>
          <a:p>
            <a:r>
              <a:rPr lang="en-US" baseline="0" dirty="0" smtClean="0"/>
              <a:t>	contact with business – job fairs, resume work, access to computers</a:t>
            </a:r>
          </a:p>
          <a:p>
            <a:r>
              <a:rPr lang="en-US" baseline="0" dirty="0" smtClean="0"/>
              <a:t>	help with funding for training</a:t>
            </a:r>
          </a:p>
          <a:p>
            <a:endParaRPr lang="en-US" baseline="0" dirty="0" smtClean="0"/>
          </a:p>
          <a:p>
            <a:r>
              <a:rPr lang="en-US" baseline="0" dirty="0" smtClean="0"/>
              <a:t>IRT’s – indiv resource teams – can be time consuming and hard to schedule</a:t>
            </a:r>
            <a:endParaRPr lang="en-US" dirty="0" smtClean="0"/>
          </a:p>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7</a:t>
            </a:fld>
            <a:endParaRPr lang="en-US" dirty="0"/>
          </a:p>
        </p:txBody>
      </p:sp>
    </p:spTree>
    <p:extLst>
      <p:ext uri="{BB962C8B-B14F-4D97-AF65-F5344CB8AC3E}">
        <p14:creationId xmlns:p14="http://schemas.microsoft.com/office/powerpoint/2010/main" val="420156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a:t>
            </a:r>
            <a:r>
              <a:rPr lang="en-US" baseline="0" dirty="0" smtClean="0"/>
              <a:t> connections with industry’s and Worker’s needs yield better outcomes. When employers find effective ways to work together with education and training providers they improve their bottom line through creating a pipeline of employees who are specifically trained and matched to their jobs. Our project worked to create a demand driven Certified Logistics Technician Program in the Shenandoah Valley only after holding a Demand Side meeting to identify the skills employers needed. These businesses stated that If we can prepare workers and increase retention, they were willing to work with us by giving interviews to our successful graduates. We aligned with local adult education, VCCS and workforce  partners to create this new entry point on the modern manufacturing career pathway. We offered technical supports with assistive technology and universal design for learning.</a:t>
            </a: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8</a:t>
            </a:fld>
            <a:endParaRPr lang="en-US" dirty="0"/>
          </a:p>
        </p:txBody>
      </p:sp>
    </p:spTree>
    <p:extLst>
      <p:ext uri="{BB962C8B-B14F-4D97-AF65-F5344CB8AC3E}">
        <p14:creationId xmlns:p14="http://schemas.microsoft.com/office/powerpoint/2010/main" val="173368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098">
              <a:defRPr/>
            </a:pPr>
            <a:endParaRPr lang="en-US" dirty="0">
              <a:ea typeface="Calibri" panose="020F0502020204030204" pitchFamily="34" charset="0"/>
            </a:endParaRPr>
          </a:p>
          <a:p>
            <a:r>
              <a:rPr lang="en-US" dirty="0" smtClean="0">
                <a:ea typeface="Calibri" panose="020F0502020204030204" pitchFamily="34" charset="0"/>
              </a:rPr>
              <a:t> </a:t>
            </a:r>
            <a:r>
              <a:rPr lang="en-US" dirty="0" smtClean="0"/>
              <a:t>What does this mean to you?</a:t>
            </a:r>
          </a:p>
          <a:p>
            <a:r>
              <a:rPr lang="en-US" dirty="0" smtClean="0"/>
              <a:t>Resources – 	they know whats in demand – can only pay for training in demand</a:t>
            </a:r>
          </a:p>
          <a:p>
            <a:r>
              <a:rPr lang="en-US" dirty="0" smtClean="0"/>
              <a:t>	other</a:t>
            </a:r>
            <a:r>
              <a:rPr lang="en-US" baseline="0" dirty="0" smtClean="0"/>
              <a:t> resources you may not know about (other trainings – intellectual point) Hampton – listing of staffing agencies</a:t>
            </a:r>
          </a:p>
          <a:p>
            <a:r>
              <a:rPr lang="en-US" baseline="0" dirty="0" smtClean="0"/>
              <a:t>	contact with business – job fairs, resume work, access to computers</a:t>
            </a:r>
          </a:p>
          <a:p>
            <a:r>
              <a:rPr lang="en-US" baseline="0" dirty="0" smtClean="0"/>
              <a:t>	help with funding for training</a:t>
            </a:r>
          </a:p>
          <a:p>
            <a:endParaRPr lang="en-US" baseline="0" dirty="0" smtClean="0"/>
          </a:p>
          <a:p>
            <a:r>
              <a:rPr lang="en-US" baseline="0" dirty="0" smtClean="0"/>
              <a:t>IRT’s – indiv resource teams – can be time consuming and hard to schedule</a:t>
            </a:r>
            <a:endParaRPr lang="en-US" dirty="0" smtClean="0"/>
          </a:p>
          <a:p>
            <a:pPr defTabSz="925098">
              <a:defRPr/>
            </a:pPr>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9</a:t>
            </a:fld>
            <a:endParaRPr lang="en-US" dirty="0"/>
          </a:p>
        </p:txBody>
      </p:sp>
    </p:spTree>
    <p:extLst>
      <p:ext uri="{BB962C8B-B14F-4D97-AF65-F5344CB8AC3E}">
        <p14:creationId xmlns:p14="http://schemas.microsoft.com/office/powerpoint/2010/main" val="11701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10</a:t>
            </a:fld>
            <a:endParaRPr lang="en-US" dirty="0"/>
          </a:p>
        </p:txBody>
      </p:sp>
    </p:spTree>
    <p:extLst>
      <p:ext uri="{BB962C8B-B14F-4D97-AF65-F5344CB8AC3E}">
        <p14:creationId xmlns:p14="http://schemas.microsoft.com/office/powerpoint/2010/main" val="260243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006A52"/>
              </a:buClr>
            </a:pPr>
            <a:r>
              <a:rPr lang="en-US" sz="1200" dirty="0" smtClean="0"/>
              <a:t>Career Clusters help students investigate careers and design their courses of study to advance their career goals. For this reason, Virginia has adopted the nationally accepted structure of career clusters, career pathways and sample career specialties or occupations.</a:t>
            </a:r>
          </a:p>
          <a:p>
            <a:pPr>
              <a:lnSpc>
                <a:spcPct val="90000"/>
              </a:lnSpc>
              <a:buClr>
                <a:srgbClr val="006A52"/>
              </a:buClr>
            </a:pPr>
            <a:endParaRPr lang="en-US" sz="1200" dirty="0" smtClean="0"/>
          </a:p>
          <a:p>
            <a:pPr>
              <a:lnSpc>
                <a:spcPct val="90000"/>
              </a:lnSpc>
              <a:buClr>
                <a:srgbClr val="006A52"/>
              </a:buClr>
            </a:pPr>
            <a:r>
              <a:rPr lang="en-US" sz="1200" dirty="0" smtClean="0"/>
              <a:t>A Career Cluster is a grouping of occupations and broad industries based on commonalities. Within each career cluster, there are multiple career pathways that represent a common set of skills and knowledge, both academic and technical, necessary to pursue a full range of career opportunities within that pathway – ranging from entry level to management, including technical and professional career specialties. Based on the skills sets taught, all CTE (career and technical education) courses are aligned with one or more career clusters and career pathways.</a:t>
            </a:r>
          </a:p>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11</a:t>
            </a:fld>
            <a:endParaRPr lang="en-US" dirty="0"/>
          </a:p>
        </p:txBody>
      </p:sp>
    </p:spTree>
    <p:extLst>
      <p:ext uri="{BB962C8B-B14F-4D97-AF65-F5344CB8AC3E}">
        <p14:creationId xmlns:p14="http://schemas.microsoft.com/office/powerpoint/2010/main" val="411547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571129" y="6356350"/>
            <a:ext cx="2133600" cy="365125"/>
          </a:xfrm>
          <a:prstGeom prst="rect">
            <a:avLst/>
          </a:prstGeom>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7BC41667-7291-42E8-B00B-345BA5840895}" type="slidenum">
              <a:rPr/>
              <a:pPr/>
              <a:t>‹#›</a:t>
            </a:fld>
            <a:endParaRPr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3"/>
          <p:cNvSpPr>
            <a:spLocks noChangeArrowheads="1"/>
          </p:cNvSpPr>
          <p:nvPr userDrawn="1"/>
        </p:nvSpPr>
        <p:spPr bwMode="auto">
          <a:xfrm>
            <a:off x="0" y="6172200"/>
            <a:ext cx="9154274" cy="8382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rgbClr val="006A52"/>
          </a:solidFill>
          <a:ln w="9525">
            <a:solidFill>
              <a:srgbClr val="006A52"/>
            </a:solid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71129" y="6356350"/>
            <a:ext cx="2133600" cy="365125"/>
          </a:xfrm>
          <a:prstGeom prst="rect">
            <a:avLst/>
          </a:prstGeom>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9E519841-B96A-4DD9-B158-9961937F6A4E}" type="slidenum">
              <a:rPr/>
              <a:pPr/>
              <a:t>‹#›</a:t>
            </a:fld>
            <a:endParaRPr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71129" y="6356350"/>
            <a:ext cx="2133600" cy="365125"/>
          </a:xfrm>
          <a:prstGeom prst="rect">
            <a:avLst/>
          </a:prstGeom>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9E519841-B96A-4DD9-B158-9961937F6A4E}" type="slidenum">
              <a:rPr/>
              <a:pPr/>
              <a:t>‹#›</a:t>
            </a:fld>
            <a:endParaRPr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6571129" y="6356350"/>
            <a:ext cx="2133600" cy="365125"/>
          </a:xfrm>
          <a:prstGeom prst="rect">
            <a:avLst/>
          </a:prstGeom>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9E519841-B96A-4DD9-B158-9961937F6A4E}" type="slidenum">
              <a:rPr/>
              <a:pPr/>
              <a:t>‹#›</a:t>
            </a:fld>
            <a:endParaRPr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a:xfrm>
            <a:off x="7556499" y="6356350"/>
            <a:ext cx="1148229" cy="365125"/>
          </a:xfrm>
          <a:prstGeom prst="rect">
            <a:avLst/>
          </a:prstGeom>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9E519841-B96A-4DD9-B158-9961937F6A4E}" type="slidenum">
              <a:rPr/>
              <a:pPr/>
              <a:t>‹#›</a:t>
            </a:fld>
            <a:endParaRPr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marL="342900" indent="-342900">
              <a:spcBef>
                <a:spcPts val="2000"/>
              </a:spcBef>
              <a:buClr>
                <a:srgbClr val="020592"/>
              </a:buClr>
              <a:defRPr lang="en-US" sz="2400" b="1" kern="1200" dirty="0" smtClean="0">
                <a:solidFill>
                  <a:schemeClr val="bg1"/>
                </a:solidFill>
                <a:effectLst/>
                <a:latin typeface="+mn-lt"/>
                <a:ea typeface="+mn-ea"/>
                <a:cs typeface="+mn-cs"/>
              </a:defRPr>
            </a:lvl1pPr>
            <a:lvl2pPr marL="685800" indent="-336550">
              <a:spcBef>
                <a:spcPts val="600"/>
              </a:spcBef>
              <a:buClr>
                <a:srgbClr val="020592"/>
              </a:buClr>
              <a:buFont typeface="Wingdings" panose="05000000000000000000" pitchFamily="2" charset="2"/>
              <a:buChar char="Ø"/>
              <a:defRPr lang="en-US" sz="2200" b="1" kern="1200" dirty="0" smtClean="0">
                <a:solidFill>
                  <a:schemeClr val="bg1"/>
                </a:solidFill>
                <a:effectLst/>
                <a:latin typeface="+mn-lt"/>
                <a:ea typeface="+mn-ea"/>
                <a:cs typeface="+mn-cs"/>
              </a:defRPr>
            </a:lvl2pPr>
            <a:lvl3pPr marL="1035050" indent="-349250">
              <a:spcBef>
                <a:spcPts val="600"/>
              </a:spcBef>
              <a:buClr>
                <a:srgbClr val="020592"/>
              </a:buClr>
              <a:buFont typeface="Wingdings" panose="05000000000000000000" pitchFamily="2" charset="2"/>
              <a:buChar char="§"/>
              <a:defRPr lang="en-US" sz="2000" b="1" kern="1200" dirty="0" smtClean="0">
                <a:solidFill>
                  <a:schemeClr val="bg1"/>
                </a:solidFill>
                <a:effectLst/>
                <a:latin typeface="+mn-lt"/>
                <a:ea typeface="+mn-ea"/>
                <a:cs typeface="+mn-cs"/>
              </a:defRPr>
            </a:lvl3pPr>
            <a:lvl4pPr marL="1371600" indent="-336550">
              <a:spcBef>
                <a:spcPts val="600"/>
              </a:spcBef>
              <a:buClr>
                <a:srgbClr val="020592"/>
              </a:buClr>
              <a:buFont typeface="Courier New" panose="02070309020205020404" pitchFamily="49" charset="0"/>
              <a:buChar char="o"/>
              <a:defRPr lang="en-US" sz="1800" b="1" kern="1200" dirty="0" smtClean="0">
                <a:solidFill>
                  <a:schemeClr val="bg1"/>
                </a:solidFill>
                <a:effectLst/>
                <a:latin typeface="+mn-lt"/>
                <a:ea typeface="+mn-ea"/>
                <a:cs typeface="+mn-cs"/>
              </a:defRPr>
            </a:lvl4pPr>
            <a:lvl5pPr marL="1720850" indent="-349250">
              <a:spcBef>
                <a:spcPts val="600"/>
              </a:spcBef>
              <a:buClr>
                <a:srgbClr val="020592"/>
              </a:buClr>
              <a:buFont typeface="Wingdings" panose="05000000000000000000" pitchFamily="2" charset="2"/>
              <a:buChar char="q"/>
              <a:defRPr sz="1800" b="1" kern="1200" dirty="0">
                <a:solidFill>
                  <a:schemeClr val="bg1"/>
                </a:solidFill>
                <a:effectLst/>
                <a:latin typeface="+mn-lt"/>
                <a:ea typeface="+mn-ea"/>
                <a:cs typeface="+mn-cs"/>
              </a:defRPr>
            </a:lvl5pPr>
          </a:lstStyle>
          <a:p>
            <a:pPr marL="342900" lvl="0" indent="-342900" algn="l" defTabSz="914400" rtl="0" eaLnBrk="1" latinLnBrk="0" hangingPunct="1">
              <a:spcBef>
                <a:spcPct val="20000"/>
              </a:spcBef>
              <a:buClr>
                <a:srgbClr val="006A52"/>
              </a:buClr>
              <a:buSzPct val="90000"/>
              <a:buFont typeface="Wingdings" pitchFamily="2" charset="2"/>
              <a:buChar char=""/>
            </a:pPr>
            <a:r>
              <a:rPr lang="en-US" dirty="0" smtClean="0"/>
              <a:t>Click to edit Master text styles</a:t>
            </a:r>
          </a:p>
          <a:p>
            <a:pPr marL="685800" lvl="1" indent="-336550" algn="l" defTabSz="914400" rtl="0" eaLnBrk="1" latinLnBrk="0" hangingPunct="1">
              <a:spcBef>
                <a:spcPct val="20000"/>
              </a:spcBef>
              <a:buClr>
                <a:srgbClr val="79C000"/>
              </a:buClr>
              <a:buSzPct val="90000"/>
              <a:buFont typeface="Wingdings" pitchFamily="2" charset="2"/>
              <a:buChar char=""/>
            </a:pPr>
            <a:r>
              <a:rPr lang="en-US" dirty="0" smtClean="0"/>
              <a:t>Second level</a:t>
            </a:r>
          </a:p>
          <a:p>
            <a:pPr marL="1035050" lvl="2" indent="-349250" algn="l" defTabSz="914400" rtl="0" eaLnBrk="1" latinLnBrk="0" hangingPunct="1">
              <a:spcBef>
                <a:spcPct val="20000"/>
              </a:spcBef>
              <a:buClr>
                <a:srgbClr val="D0DF00"/>
              </a:buClr>
              <a:buSzPct val="90000"/>
              <a:buFont typeface="Wingdings" pitchFamily="2" charset="2"/>
              <a:buChar char=""/>
            </a:pPr>
            <a:r>
              <a:rPr lang="en-US" dirty="0" smtClean="0"/>
              <a:t>Third level</a:t>
            </a:r>
          </a:p>
          <a:p>
            <a:pPr marL="1371600" lvl="3" indent="-336550" algn="l" defTabSz="914400" rtl="0" eaLnBrk="1" latinLnBrk="0" hangingPunct="1">
              <a:spcBef>
                <a:spcPct val="20000"/>
              </a:spcBef>
              <a:buClr>
                <a:schemeClr val="accent2"/>
              </a:buClr>
              <a:buSzPct val="90000"/>
              <a:buFont typeface="Wingdings" pitchFamily="2" charset="2"/>
              <a:buChar char=""/>
            </a:pPr>
            <a:r>
              <a:rPr lang="en-US" dirty="0" smtClean="0"/>
              <a:t>Fourth level</a:t>
            </a:r>
          </a:p>
          <a:p>
            <a:pPr marL="1720850" lvl="4" indent="-349250" algn="l" defTabSz="914400" rtl="0" eaLnBrk="1" latinLnBrk="0" hangingPunct="1">
              <a:spcBef>
                <a:spcPct val="20000"/>
              </a:spcBef>
              <a:buClr>
                <a:schemeClr val="accent1"/>
              </a:buClr>
              <a:buSzPct val="90000"/>
              <a:buFont typeface="Wingdings" pitchFamily="2" charset="2"/>
              <a:buChar char=""/>
            </a:pPr>
            <a:r>
              <a:rPr lang="en-US" dirty="0" smtClean="0"/>
              <a:t>Fifth level</a:t>
            </a:r>
            <a:endParaRPr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a:xfrm>
            <a:off x="8229600" y="6248400"/>
            <a:ext cx="609600" cy="365125"/>
          </a:xfrm>
        </p:spPr>
        <p:txBody>
          <a:bodyPr/>
          <a:lstStyle>
            <a:lvl1pPr>
              <a:defRPr sz="1400" baseline="0">
                <a:solidFill>
                  <a:schemeClr val="bg1"/>
                </a:solidFill>
              </a:defRPr>
            </a:lvl1pPr>
          </a:lstStyle>
          <a:p>
            <a:fld id="{9E519841-B96A-4DD9-B158-9961937F6A4E}" type="slidenum">
              <a:rPr lang="en-US" smtClean="0"/>
              <a:pPr/>
              <a:t>‹#›</a:t>
            </a:fld>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marL="342900" indent="-342900">
              <a:spcBef>
                <a:spcPts val="2000"/>
              </a:spcBef>
              <a:buClr>
                <a:srgbClr val="020592"/>
              </a:buClr>
              <a:defRPr lang="en-US" sz="2400" b="1" kern="1200" dirty="0" smtClean="0">
                <a:solidFill>
                  <a:schemeClr val="bg1"/>
                </a:solidFill>
                <a:effectLst/>
                <a:latin typeface="+mn-lt"/>
                <a:ea typeface="+mn-ea"/>
                <a:cs typeface="+mn-cs"/>
              </a:defRPr>
            </a:lvl1pPr>
            <a:lvl2pPr marL="685800" indent="-336550">
              <a:spcBef>
                <a:spcPts val="600"/>
              </a:spcBef>
              <a:buClr>
                <a:srgbClr val="020592"/>
              </a:buClr>
              <a:buFont typeface="Wingdings" panose="05000000000000000000" pitchFamily="2" charset="2"/>
              <a:buChar char="Ø"/>
              <a:defRPr lang="en-US" sz="2200" b="1" kern="1200" dirty="0" smtClean="0">
                <a:solidFill>
                  <a:schemeClr val="bg1"/>
                </a:solidFill>
                <a:effectLst/>
                <a:latin typeface="+mn-lt"/>
                <a:ea typeface="+mn-ea"/>
                <a:cs typeface="+mn-cs"/>
              </a:defRPr>
            </a:lvl2pPr>
            <a:lvl3pPr marL="1035050" indent="-349250">
              <a:spcBef>
                <a:spcPts val="600"/>
              </a:spcBef>
              <a:buClr>
                <a:srgbClr val="020592"/>
              </a:buClr>
              <a:buFont typeface="Wingdings" panose="05000000000000000000" pitchFamily="2" charset="2"/>
              <a:buChar char="§"/>
              <a:defRPr lang="en-US" sz="2000" b="1" kern="1200" dirty="0" smtClean="0">
                <a:solidFill>
                  <a:schemeClr val="bg1"/>
                </a:solidFill>
                <a:effectLst/>
                <a:latin typeface="+mn-lt"/>
                <a:ea typeface="+mn-ea"/>
                <a:cs typeface="+mn-cs"/>
              </a:defRPr>
            </a:lvl3pPr>
            <a:lvl4pPr marL="1371600" indent="-336550">
              <a:spcBef>
                <a:spcPts val="600"/>
              </a:spcBef>
              <a:buClr>
                <a:srgbClr val="020592"/>
              </a:buClr>
              <a:buFont typeface="Courier New" panose="02070309020205020404" pitchFamily="49" charset="0"/>
              <a:buChar char="o"/>
              <a:defRPr lang="en-US" sz="1800" b="1" kern="1200" dirty="0" smtClean="0">
                <a:solidFill>
                  <a:schemeClr val="bg1"/>
                </a:solidFill>
                <a:effectLst/>
                <a:latin typeface="+mn-lt"/>
                <a:ea typeface="+mn-ea"/>
                <a:cs typeface="+mn-cs"/>
              </a:defRPr>
            </a:lvl4pPr>
            <a:lvl5pPr marL="1720850" indent="-349250">
              <a:spcBef>
                <a:spcPts val="600"/>
              </a:spcBef>
              <a:buClr>
                <a:srgbClr val="020592"/>
              </a:buClr>
              <a:buFont typeface="Wingdings" panose="05000000000000000000" pitchFamily="2" charset="2"/>
              <a:buChar char="q"/>
              <a:defRPr sz="1800" b="1" kern="1200" dirty="0">
                <a:solidFill>
                  <a:schemeClr val="bg1"/>
                </a:solidFill>
                <a:effectLst/>
                <a:latin typeface="+mn-lt"/>
                <a:ea typeface="+mn-ea"/>
                <a:cs typeface="+mn-cs"/>
              </a:defRPr>
            </a:lvl5pPr>
          </a:lstStyle>
          <a:p>
            <a:pPr marL="342900" lvl="0" indent="-342900" algn="l" defTabSz="914400" rtl="0" eaLnBrk="1" latinLnBrk="0" hangingPunct="1">
              <a:spcBef>
                <a:spcPct val="20000"/>
              </a:spcBef>
              <a:buClr>
                <a:srgbClr val="006A52"/>
              </a:buClr>
              <a:buSzPct val="90000"/>
              <a:buFont typeface="Wingdings" pitchFamily="2" charset="2"/>
              <a:buChar char=""/>
            </a:pPr>
            <a:r>
              <a:rPr lang="en-US" dirty="0" smtClean="0"/>
              <a:t>Click to edit Master text styles</a:t>
            </a:r>
          </a:p>
          <a:p>
            <a:pPr marL="685800" lvl="1" indent="-336550" algn="l" defTabSz="914400" rtl="0" eaLnBrk="1" latinLnBrk="0" hangingPunct="1">
              <a:spcBef>
                <a:spcPct val="20000"/>
              </a:spcBef>
              <a:buClr>
                <a:srgbClr val="79C000"/>
              </a:buClr>
              <a:buSzPct val="90000"/>
              <a:buFont typeface="Wingdings" pitchFamily="2" charset="2"/>
              <a:buChar char=""/>
            </a:pPr>
            <a:r>
              <a:rPr lang="en-US" dirty="0" smtClean="0"/>
              <a:t>Second level</a:t>
            </a:r>
          </a:p>
          <a:p>
            <a:pPr marL="1035050" lvl="2" indent="-349250" algn="l" defTabSz="914400" rtl="0" eaLnBrk="1" latinLnBrk="0" hangingPunct="1">
              <a:spcBef>
                <a:spcPct val="20000"/>
              </a:spcBef>
              <a:buClr>
                <a:srgbClr val="D0DF00"/>
              </a:buClr>
              <a:buSzPct val="90000"/>
              <a:buFont typeface="Wingdings" pitchFamily="2" charset="2"/>
              <a:buChar char=""/>
            </a:pPr>
            <a:r>
              <a:rPr lang="en-US" dirty="0" smtClean="0"/>
              <a:t>Third level</a:t>
            </a:r>
          </a:p>
          <a:p>
            <a:pPr marL="1371600" lvl="3" indent="-336550" algn="l" defTabSz="914400" rtl="0" eaLnBrk="1" latinLnBrk="0" hangingPunct="1">
              <a:spcBef>
                <a:spcPct val="20000"/>
              </a:spcBef>
              <a:buClr>
                <a:schemeClr val="accent2"/>
              </a:buClr>
              <a:buSzPct val="90000"/>
              <a:buFont typeface="Wingdings" pitchFamily="2" charset="2"/>
              <a:buChar char=""/>
            </a:pPr>
            <a:r>
              <a:rPr lang="en-US" dirty="0" smtClean="0"/>
              <a:t>Fourth level</a:t>
            </a:r>
          </a:p>
          <a:p>
            <a:pPr marL="1720850" lvl="4" indent="-349250" algn="l" defTabSz="914400" rtl="0" eaLnBrk="1" latinLnBrk="0" hangingPunct="1">
              <a:spcBef>
                <a:spcPct val="20000"/>
              </a:spcBef>
              <a:buClr>
                <a:schemeClr val="accent1"/>
              </a:buClr>
              <a:buSzPct val="90000"/>
              <a:buFont typeface="Wingdings" pitchFamily="2" charset="2"/>
              <a:buChar char=""/>
            </a:pPr>
            <a:r>
              <a:rPr lang="en-US" dirty="0" smtClean="0"/>
              <a:t>Fifth level</a:t>
            </a:r>
            <a:endParaRPr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a:xfrm>
            <a:off x="8229600" y="6248400"/>
            <a:ext cx="609600" cy="365125"/>
          </a:xfrm>
        </p:spPr>
        <p:txBody>
          <a:bodyPr/>
          <a:lstStyle>
            <a:lvl1pPr>
              <a:defRPr sz="1400" baseline="0">
                <a:solidFill>
                  <a:schemeClr val="bg1"/>
                </a:solidFill>
              </a:defRPr>
            </a:lvl1pPr>
          </a:lstStyle>
          <a:p>
            <a:fld id="{9E519841-B96A-4DD9-B158-9961937F6A4E}" type="slidenum">
              <a:rPr lang="en-US" smtClean="0"/>
              <a:pPr/>
              <a:t>‹#›</a:t>
            </a:fld>
            <a:endParaRPr lang="en-US" dirty="0"/>
          </a:p>
        </p:txBody>
      </p:sp>
    </p:spTree>
    <p:extLst>
      <p:ext uri="{BB962C8B-B14F-4D97-AF65-F5344CB8AC3E}">
        <p14:creationId xmlns:p14="http://schemas.microsoft.com/office/powerpoint/2010/main" val="347161626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71129" y="6356350"/>
            <a:ext cx="2133600" cy="365125"/>
          </a:xfrm>
          <a:prstGeom prst="rect">
            <a:avLst/>
          </a:prstGeom>
        </p:spPr>
        <p:txBody>
          <a:bodyPr/>
          <a:lstStyle/>
          <a:p>
            <a:endParaRPr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smtClean="0"/>
              <a:t>SxdClick</a:t>
            </a:r>
            <a:r>
              <a:rPr lang="en-US" dirty="0" smtClean="0"/>
              <a:t> to edit Master text styles</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077200" y="6324600"/>
            <a:ext cx="609600" cy="365125"/>
          </a:xfrm>
        </p:spPr>
        <p:txBody>
          <a:bodyPr/>
          <a:lstStyle/>
          <a:p>
            <a:fld id="{9E519841-B96A-4DD9-B158-9961937F6A4E}" type="slidenum">
              <a:rPr/>
              <a:pPr/>
              <a:t>‹#›</a:t>
            </a:fld>
            <a:endParaRPr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effectLst/>
              </a:defRPr>
            </a:lvl1pPr>
            <a:lvl2pPr>
              <a:defRPr sz="1800" b="0">
                <a:effectLst/>
              </a:defRPr>
            </a:lvl2pPr>
            <a:lvl3pPr>
              <a:defRPr sz="1800" b="0">
                <a:effectLst/>
              </a:defRPr>
            </a:lvl3pPr>
            <a:lvl4pPr>
              <a:defRPr sz="1800" b="0">
                <a:effectLst/>
              </a:defRPr>
            </a:lvl4pPr>
            <a:lvl5pPr>
              <a:defRPr sz="1800" b="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4880" y="2057401"/>
            <a:ext cx="3931920" cy="3980328"/>
          </a:xfrm>
        </p:spPr>
        <p:txBody>
          <a:bodyPr>
            <a:normAutofit/>
          </a:bodyPr>
          <a:lstStyle>
            <a:lvl1pPr>
              <a:defRPr sz="2000">
                <a:effectLst/>
              </a:defRPr>
            </a:lvl1pPr>
            <a:lvl2pPr>
              <a:defRPr sz="1800" b="0">
                <a:effectLst/>
              </a:defRPr>
            </a:lvl2pPr>
            <a:lvl3pPr>
              <a:defRPr sz="1800" b="0">
                <a:effectLst/>
              </a:defRPr>
            </a:lvl3pPr>
            <a:lvl4pPr>
              <a:defRPr sz="1800" b="0">
                <a:effectLst/>
              </a:defRPr>
            </a:lvl4pPr>
            <a:lvl5pPr>
              <a:defRPr sz="1800" b="0">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a:xfrm>
            <a:off x="6571129" y="6356350"/>
            <a:ext cx="2133600" cy="365125"/>
          </a:xfrm>
          <a:prstGeom prst="rect">
            <a:avLst/>
          </a:prstGeom>
        </p:spPr>
        <p:txBody>
          <a:bodyPr/>
          <a:lstStyle/>
          <a:p>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9E519841-B96A-4DD9-B158-9961937F6A4E}" type="slidenum">
              <a:rPr/>
              <a:pPr/>
              <a:t>‹#›</a:t>
            </a:fld>
            <a:endParaRPr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b="1">
                <a:effectLst/>
              </a:defRPr>
            </a:lvl1pPr>
            <a:lvl2pPr>
              <a:defRPr sz="1800" b="0">
                <a:effectLst/>
              </a:defRPr>
            </a:lvl2pPr>
            <a:lvl3pPr>
              <a:defRPr sz="1800" b="0">
                <a:effectLst/>
              </a:defRPr>
            </a:lvl3pPr>
            <a:lvl4pPr>
              <a:defRPr sz="1800" b="0">
                <a:effectLst/>
              </a:defRPr>
            </a:lvl4pPr>
            <a:lvl5pPr>
              <a:defRPr sz="1800" b="0">
                <a:effectLs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b="1">
                <a:effectLst/>
              </a:defRPr>
            </a:lvl1pPr>
            <a:lvl2pPr>
              <a:defRPr sz="1800" b="0">
                <a:effectLst/>
              </a:defRPr>
            </a:lvl2pPr>
            <a:lvl3pPr>
              <a:defRPr sz="1800" b="0">
                <a:effectLst/>
              </a:defRPr>
            </a:lvl3pPr>
            <a:lvl4pPr>
              <a:defRPr sz="1800" b="0">
                <a:effectLst/>
              </a:defRPr>
            </a:lvl4pPr>
            <a:lvl5pPr>
              <a:defRPr sz="1800" b="0">
                <a:effectLs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a:xfrm>
            <a:off x="6571129" y="6356350"/>
            <a:ext cx="2133600" cy="365125"/>
          </a:xfrm>
          <a:prstGeom prst="rect">
            <a:avLst/>
          </a:prstGeom>
        </p:spPr>
        <p:txBody>
          <a:bodyPr/>
          <a:lstStyle/>
          <a:p>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9E519841-B96A-4DD9-B158-9961937F6A4E}" type="slidenum">
              <a:rPr/>
              <a:pPr/>
              <a:t>‹#›</a:t>
            </a:fld>
            <a:endParaRPr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71129" y="6356350"/>
            <a:ext cx="2133600" cy="365125"/>
          </a:xfrm>
          <a:prstGeom prst="rect">
            <a:avLst/>
          </a:prstGeom>
        </p:spPr>
        <p:txBody>
          <a:bodyPr/>
          <a:lstStyle/>
          <a:p>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9E519841-B96A-4DD9-B158-9961937F6A4E}" type="slidenum">
              <a:rPr/>
              <a:pPr/>
              <a:t>‹#›</a:t>
            </a:fld>
            <a:endParaRPr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rgbClr val="006A5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rgbClr val="006A52"/>
              </a:solidFill>
            </a:ln>
          </p:spPr>
          <p:style>
            <a:lnRef idx="1">
              <a:schemeClr val="accent1"/>
            </a:lnRef>
            <a:fillRef idx="0">
              <a:schemeClr val="accent1"/>
            </a:fillRef>
            <a:effectRef idx="0">
              <a:schemeClr val="accent1"/>
            </a:effectRef>
            <a:fontRef idx="minor">
              <a:schemeClr val="tx1"/>
            </a:fontRef>
          </p:style>
        </p:cxnSp>
      </p:grpSp>
      <p:sp>
        <p:nvSpPr>
          <p:cNvPr id="10" name="Text Placeholder 2"/>
          <p:cNvSpPr>
            <a:spLocks noGrp="1"/>
          </p:cNvSpPr>
          <p:nvPr>
            <p:ph idx="1"/>
          </p:nvPr>
        </p:nvSpPr>
        <p:spPr>
          <a:xfrm>
            <a:off x="457200" y="2057401"/>
            <a:ext cx="8229600" cy="3962400"/>
          </a:xfrm>
          <a:prstGeom prst="rect">
            <a:avLst/>
          </a:prstGeom>
        </p:spPr>
        <p:txBody>
          <a:bodyPr vert="horz" lIns="91440" tIns="45720" rIns="91440" bIns="45720" rtlCol="0">
            <a:normAutofit/>
          </a:bodyPr>
          <a:lstStyle>
            <a:lvl1pPr>
              <a:defRPr b="1">
                <a:effectLst/>
              </a:defRPr>
            </a:lvl1pPr>
            <a:lvl2pPr>
              <a:defRPr b="0">
                <a:effectLst/>
              </a:defRPr>
            </a:lvl2pPr>
            <a:lvl3pPr>
              <a:defRPr b="0">
                <a:effectLst/>
              </a:defRPr>
            </a:lvl3pPr>
            <a:lvl4pPr>
              <a:defRPr b="0">
                <a:effectLst/>
              </a:defRPr>
            </a:lvl4pPr>
            <a:lvl5pPr>
              <a:defRPr b="0">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71129" y="6356350"/>
            <a:ext cx="2133600" cy="365125"/>
          </a:xfrm>
          <a:prstGeom prst="rect">
            <a:avLst/>
          </a:prstGeom>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9E519841-B96A-4DD9-B158-9961937F6A4E}" type="slidenum">
              <a:rPr/>
              <a:pPr/>
              <a:t>‹#›</a:t>
            </a:fld>
            <a:endParaRPr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8077200" y="6255613"/>
            <a:ext cx="609600" cy="365125"/>
          </a:xfrm>
          <a:prstGeom prst="rect">
            <a:avLst/>
          </a:prstGeom>
        </p:spPr>
        <p:txBody>
          <a:bodyPr vert="horz" lIns="91440" tIns="45720" rIns="91440" bIns="45720" rtlCol="0" anchor="ctr"/>
          <a:lstStyle>
            <a:lvl1pPr algn="ctr">
              <a:defRPr sz="1400" baseline="0">
                <a:solidFill>
                  <a:srgbClr val="020592"/>
                </a:solidFill>
              </a:defRPr>
            </a:lvl1pPr>
          </a:lstStyle>
          <a:p>
            <a:fld id="{9E519841-B96A-4DD9-B158-9961937F6A4E}" type="slidenum">
              <a:rPr lang="en-US" smtClean="0"/>
              <a:pPr/>
              <a:t>‹#›</a:t>
            </a:fld>
            <a:endParaRPr lang="en-US" dirty="0"/>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4821" y="6255613"/>
            <a:ext cx="1260158" cy="49286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advClick="0"/>
  <p:hf hdr="0" ftr="0" dt="0"/>
  <p:txStyles>
    <p:titleStyle>
      <a:lvl1pPr algn="ctr" defTabSz="914400" rtl="0" eaLnBrk="1" latinLnBrk="0" hangingPunct="1">
        <a:spcBef>
          <a:spcPct val="0"/>
        </a:spcBef>
        <a:buNone/>
        <a:defRPr sz="4800" b="1" kern="1200">
          <a:solidFill>
            <a:schemeClr val="bg1"/>
          </a:solidFill>
          <a:effectLst/>
          <a:latin typeface="+mj-lt"/>
          <a:ea typeface="+mj-ea"/>
          <a:cs typeface="+mj-cs"/>
        </a:defRPr>
      </a:lvl1pPr>
    </p:titleStyle>
    <p:bodyStyle>
      <a:lvl1pPr marL="342900" indent="-342900" algn="l" defTabSz="914400" rtl="0" eaLnBrk="1" latinLnBrk="0" hangingPunct="1">
        <a:spcBef>
          <a:spcPct val="20000"/>
        </a:spcBef>
        <a:buClr>
          <a:srgbClr val="006A52"/>
        </a:buClr>
        <a:buSzPct val="90000"/>
        <a:buFont typeface="Wingdings" pitchFamily="2" charset="2"/>
        <a:buChar char=""/>
        <a:defRPr sz="2400" b="1" kern="1200">
          <a:solidFill>
            <a:schemeClr val="bg1"/>
          </a:solidFill>
          <a:effectLst/>
          <a:latin typeface="+mn-lt"/>
          <a:ea typeface="+mn-ea"/>
          <a:cs typeface="+mn-cs"/>
        </a:defRPr>
      </a:lvl1pPr>
      <a:lvl2pPr marL="685800" indent="-336550" algn="l" defTabSz="914400" rtl="0" eaLnBrk="1" latinLnBrk="0" hangingPunct="1">
        <a:spcBef>
          <a:spcPct val="20000"/>
        </a:spcBef>
        <a:buClr>
          <a:srgbClr val="79C000"/>
        </a:buClr>
        <a:buSzPct val="90000"/>
        <a:buFont typeface="Wingdings" pitchFamily="2" charset="2"/>
        <a:buChar char=""/>
        <a:defRPr sz="2200" b="1" kern="1200">
          <a:solidFill>
            <a:schemeClr val="bg1"/>
          </a:solidFill>
          <a:effectLst/>
          <a:latin typeface="+mn-lt"/>
          <a:ea typeface="+mn-ea"/>
          <a:cs typeface="+mn-cs"/>
        </a:defRPr>
      </a:lvl2pPr>
      <a:lvl3pPr marL="1035050" indent="-349250" algn="l" defTabSz="914400" rtl="0" eaLnBrk="1" latinLnBrk="0" hangingPunct="1">
        <a:spcBef>
          <a:spcPct val="20000"/>
        </a:spcBef>
        <a:buClr>
          <a:srgbClr val="D0DF00"/>
        </a:buClr>
        <a:buSzPct val="90000"/>
        <a:buFont typeface="Wingdings" pitchFamily="2" charset="2"/>
        <a:buChar char=""/>
        <a:defRPr sz="2000" b="1" kern="1200">
          <a:solidFill>
            <a:schemeClr val="bg1"/>
          </a:solidFill>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bg1"/>
          </a:solidFill>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bg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hecareerindex.com/dsp_intro.cf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manufacturingskillsinstitute.org/training-progra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msscusa.org/certified-logistics-technician-cl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explorevr.org/toolkits/labor-market-information/uses/vr-counselors" TargetMode="External"/><Relationship Id="rId3" Type="http://schemas.openxmlformats.org/officeDocument/2006/relationships/hyperlink" Target="https://www.cochranelibrary.com/cdsr/about-cdsr" TargetMode="External"/><Relationship Id="rId7" Type="http://schemas.openxmlformats.org/officeDocument/2006/relationships/hyperlink" Target="https://www.explorevr.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thecareerindex.com/dsp_intro.cfm" TargetMode="External"/><Relationship Id="rId5" Type="http://schemas.openxmlformats.org/officeDocument/2006/relationships/hyperlink" Target="http://www.cteresource.org/apg/credentials" TargetMode="External"/><Relationship Id="rId4" Type="http://schemas.openxmlformats.org/officeDocument/2006/relationships/hyperlink" Target="http://www.doe.virginia.gov/instruction/career_technical/career_clusters/plans_of_study/index.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careerpathways.workforcegps.org/resources/2016/10/20/10/11/Enhanced_Career_Pathways_Toolk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9C000">
                <a:alpha val="60000"/>
              </a:srgbClr>
            </a:gs>
            <a:gs pos="41000">
              <a:schemeClr val="tx1"/>
            </a:gs>
            <a:gs pos="100000">
              <a:schemeClr val="tx1"/>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Career Pathways  and  IPE Training for</a:t>
            </a:r>
            <a:br>
              <a:rPr lang="en-US" dirty="0" smtClean="0"/>
            </a:br>
            <a:r>
              <a:rPr lang="en-US" dirty="0" smtClean="0"/>
              <a:t>New Counselors</a:t>
            </a:r>
            <a:endParaRPr lang="en-US" dirty="0"/>
          </a:p>
        </p:txBody>
      </p:sp>
      <p:sp>
        <p:nvSpPr>
          <p:cNvPr id="6" name="Slide Number Placeholder 5"/>
          <p:cNvSpPr>
            <a:spLocks noGrp="1"/>
          </p:cNvSpPr>
          <p:nvPr>
            <p:ph type="sldNum" sz="quarter" idx="12"/>
          </p:nvPr>
        </p:nvSpPr>
        <p:spPr/>
        <p:txBody>
          <a:bodyPr/>
          <a:lstStyle/>
          <a:p>
            <a:fld id="{9E519841-B96A-4DD9-B158-9961937F6A4E}" type="slidenum">
              <a:rPr lang="en-US" smtClean="0"/>
              <a:pPr/>
              <a:t>1</a:t>
            </a:fld>
            <a:endParaRPr lang="en-US" dirty="0"/>
          </a:p>
        </p:txBody>
      </p:sp>
      <p:sp>
        <p:nvSpPr>
          <p:cNvPr id="7" name="Text Placeholder 10"/>
          <p:cNvSpPr txBox="1">
            <a:spLocks/>
          </p:cNvSpPr>
          <p:nvPr/>
        </p:nvSpPr>
        <p:spPr>
          <a:xfrm>
            <a:off x="457993" y="3733800"/>
            <a:ext cx="8228013" cy="1066800"/>
          </a:xfrm>
          <a:prstGeom prst="rect">
            <a:avLst/>
          </a:prstGeom>
        </p:spPr>
        <p:txBody>
          <a:bodyPr vert="horz" lIns="91440" tIns="45720" rIns="91440" bIns="45720" rtlCol="0" anchor="t" anchorCtr="0">
            <a:normAutofit/>
          </a:bodyPr>
          <a:lstStyle>
            <a:lvl1pPr marL="0" indent="0" algn="ctr" defTabSz="914400" rtl="0" eaLnBrk="1" latinLnBrk="0" hangingPunct="1">
              <a:spcBef>
                <a:spcPct val="20000"/>
              </a:spcBef>
              <a:buClr>
                <a:srgbClr val="006A52"/>
              </a:buClr>
              <a:buSzPct val="90000"/>
              <a:buFont typeface="Wingdings" pitchFamily="2" charset="2"/>
              <a:buNone/>
              <a:defRPr sz="20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l" defTabSz="914400" rtl="0" eaLnBrk="1" latinLnBrk="0" hangingPunct="1">
              <a:spcBef>
                <a:spcPct val="20000"/>
              </a:spcBef>
              <a:buClr>
                <a:srgbClr val="79C000"/>
              </a:buClr>
              <a:buSzPct val="90000"/>
              <a:buFont typeface="Wingdings" pitchFamily="2" charset="2"/>
              <a:buNone/>
              <a:defRPr sz="18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2pPr>
            <a:lvl3pPr marL="914400" indent="0" algn="l" defTabSz="914400" rtl="0" eaLnBrk="1" latinLnBrk="0" hangingPunct="1">
              <a:spcBef>
                <a:spcPct val="20000"/>
              </a:spcBef>
              <a:buClr>
                <a:srgbClr val="D0DF00"/>
              </a:buClr>
              <a:buSzPct val="90000"/>
              <a:buFont typeface="Wingdings" pitchFamily="2" charset="2"/>
              <a:buNone/>
              <a:defRPr sz="16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3pPr>
            <a:lvl4pPr marL="1371600" indent="0" algn="l" defTabSz="914400" rtl="0" eaLnBrk="1" latinLnBrk="0" hangingPunct="1">
              <a:spcBef>
                <a:spcPct val="20000"/>
              </a:spcBef>
              <a:buClr>
                <a:schemeClr val="accent2"/>
              </a:buClr>
              <a:buSzPct val="90000"/>
              <a:buFont typeface="Wingdings" pitchFamily="2" charset="2"/>
              <a:buNone/>
              <a:defRPr sz="1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4pPr>
            <a:lvl5pPr marL="1828800" indent="0" algn="l" defTabSz="914400" rtl="0" eaLnBrk="1" latinLnBrk="0" hangingPunct="1">
              <a:spcBef>
                <a:spcPct val="20000"/>
              </a:spcBef>
              <a:buClr>
                <a:schemeClr val="accent1"/>
              </a:buClr>
              <a:buSzPct val="90000"/>
              <a:buFont typeface="Wingdings" pitchFamily="2" charset="2"/>
              <a:buNone/>
              <a:defRPr sz="1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2400" dirty="0" smtClean="0">
              <a:solidFill>
                <a:srgbClr val="1F8C48"/>
              </a:solidFill>
              <a:effectLst/>
            </a:endParaRPr>
          </a:p>
        </p:txBody>
      </p:sp>
      <p:sp>
        <p:nvSpPr>
          <p:cNvPr id="8" name="Text Placeholder 10"/>
          <p:cNvSpPr txBox="1">
            <a:spLocks/>
          </p:cNvSpPr>
          <p:nvPr/>
        </p:nvSpPr>
        <p:spPr>
          <a:xfrm>
            <a:off x="2971800" y="5199888"/>
            <a:ext cx="4038600" cy="1066800"/>
          </a:xfrm>
          <a:prstGeom prst="rect">
            <a:avLst/>
          </a:prstGeom>
        </p:spPr>
        <p:txBody>
          <a:bodyPr vert="horz" lIns="91440" tIns="45720" rIns="91440" bIns="45720" rtlCol="0" anchor="t" anchorCtr="0">
            <a:noAutofit/>
          </a:bodyPr>
          <a:lstStyle>
            <a:lvl1pPr marL="0" indent="0" algn="ctr" defTabSz="914400" rtl="0" eaLnBrk="1" latinLnBrk="0" hangingPunct="1">
              <a:spcBef>
                <a:spcPct val="20000"/>
              </a:spcBef>
              <a:buClr>
                <a:srgbClr val="006A52"/>
              </a:buClr>
              <a:buSzPct val="90000"/>
              <a:buFont typeface="Wingdings" pitchFamily="2" charset="2"/>
              <a:buNone/>
              <a:defRPr sz="20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l" defTabSz="914400" rtl="0" eaLnBrk="1" latinLnBrk="0" hangingPunct="1">
              <a:spcBef>
                <a:spcPct val="20000"/>
              </a:spcBef>
              <a:buClr>
                <a:srgbClr val="79C000"/>
              </a:buClr>
              <a:buSzPct val="90000"/>
              <a:buFont typeface="Wingdings" pitchFamily="2" charset="2"/>
              <a:buNone/>
              <a:defRPr sz="18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2pPr>
            <a:lvl3pPr marL="914400" indent="0" algn="l" defTabSz="914400" rtl="0" eaLnBrk="1" latinLnBrk="0" hangingPunct="1">
              <a:spcBef>
                <a:spcPct val="20000"/>
              </a:spcBef>
              <a:buClr>
                <a:srgbClr val="D0DF00"/>
              </a:buClr>
              <a:buSzPct val="90000"/>
              <a:buFont typeface="Wingdings" pitchFamily="2" charset="2"/>
              <a:buNone/>
              <a:defRPr sz="16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3pPr>
            <a:lvl4pPr marL="1371600" indent="0" algn="l" defTabSz="914400" rtl="0" eaLnBrk="1" latinLnBrk="0" hangingPunct="1">
              <a:spcBef>
                <a:spcPct val="20000"/>
              </a:spcBef>
              <a:buClr>
                <a:schemeClr val="accent2"/>
              </a:buClr>
              <a:buSzPct val="90000"/>
              <a:buFont typeface="Wingdings" pitchFamily="2" charset="2"/>
              <a:buNone/>
              <a:defRPr sz="1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4pPr>
            <a:lvl5pPr marL="1828800" indent="0" algn="l" defTabSz="914400" rtl="0" eaLnBrk="1" latinLnBrk="0" hangingPunct="1">
              <a:spcBef>
                <a:spcPct val="20000"/>
              </a:spcBef>
              <a:buClr>
                <a:schemeClr val="accent1"/>
              </a:buClr>
              <a:buSzPct val="90000"/>
              <a:buFont typeface="Wingdings" pitchFamily="2" charset="2"/>
              <a:buNone/>
              <a:defRPr sz="1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l"/>
            <a:r>
              <a:rPr lang="en-US" sz="1400" dirty="0" smtClean="0">
                <a:solidFill>
                  <a:srgbClr val="006A52"/>
                </a:solidFill>
                <a:effectLst/>
              </a:rPr>
              <a:t>Jessi Blosser, DARS</a:t>
            </a:r>
          </a:p>
          <a:p>
            <a:pPr algn="l"/>
            <a:r>
              <a:rPr lang="en-US" sz="1400" dirty="0" smtClean="0">
                <a:solidFill>
                  <a:srgbClr val="006A52"/>
                </a:solidFill>
                <a:effectLst/>
              </a:rPr>
              <a:t>Kate Kaegi, DARS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299" y="0"/>
            <a:ext cx="3581400" cy="1532103"/>
          </a:xfrm>
          <a:prstGeom prst="rect">
            <a:avLst/>
          </a:prstGeom>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Career Pathways and Clusters</a:t>
            </a:r>
            <a:endParaRPr lang="en-US" dirty="0"/>
          </a:p>
        </p:txBody>
      </p:sp>
      <p:sp>
        <p:nvSpPr>
          <p:cNvPr id="5" name="Text Placeholder 4"/>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10</a:t>
            </a:fld>
            <a:endParaRPr lang="en-US" dirty="0"/>
          </a:p>
        </p:txBody>
      </p:sp>
    </p:spTree>
    <p:extLst>
      <p:ext uri="{BB962C8B-B14F-4D97-AF65-F5344CB8AC3E}">
        <p14:creationId xmlns:p14="http://schemas.microsoft.com/office/powerpoint/2010/main" val="107307874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How Do Clusters and Pathways relate to my work as a Counselor?</a:t>
            </a:r>
            <a:endParaRPr lang="en-US" dirty="0"/>
          </a:p>
        </p:txBody>
      </p:sp>
      <p:sp>
        <p:nvSpPr>
          <p:cNvPr id="5" name="Slide Number Placeholder 4"/>
          <p:cNvSpPr>
            <a:spLocks noGrp="1"/>
          </p:cNvSpPr>
          <p:nvPr>
            <p:ph type="sldNum" sz="quarter" idx="12"/>
          </p:nvPr>
        </p:nvSpPr>
        <p:spPr/>
        <p:txBody>
          <a:bodyPr/>
          <a:lstStyle/>
          <a:p>
            <a:fld id="{9E519841-B96A-4DD9-B158-9961937F6A4E}" type="slidenum">
              <a:rPr lang="uk-UA" smtClean="0"/>
              <a:pPr/>
              <a:t>11</a:t>
            </a:fld>
            <a:endParaRPr lang="uk-UA"/>
          </a:p>
        </p:txBody>
      </p:sp>
      <p:sp>
        <p:nvSpPr>
          <p:cNvPr id="9" name="TextBox 8"/>
          <p:cNvSpPr txBox="1"/>
          <p:nvPr/>
        </p:nvSpPr>
        <p:spPr>
          <a:xfrm>
            <a:off x="6172200" y="2286000"/>
            <a:ext cx="2057400" cy="64633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002060"/>
                </a:solidFill>
              </a:rPr>
              <a:t>Manufacturing Cluster</a:t>
            </a:r>
            <a:endParaRPr lang="en-US" b="1" dirty="0">
              <a:solidFill>
                <a:srgbClr val="002060"/>
              </a:solidFill>
            </a:endParaRPr>
          </a:p>
        </p:txBody>
      </p:sp>
      <p:sp>
        <p:nvSpPr>
          <p:cNvPr id="10" name="TextBox 9"/>
          <p:cNvSpPr txBox="1"/>
          <p:nvPr/>
        </p:nvSpPr>
        <p:spPr>
          <a:xfrm>
            <a:off x="6172200" y="2932331"/>
            <a:ext cx="205740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002060"/>
                </a:solidFill>
              </a:rPr>
              <a:t>Production Pathway</a:t>
            </a:r>
          </a:p>
          <a:p>
            <a:endParaRPr lang="en-US" dirty="0">
              <a:solidFill>
                <a:srgbClr val="002060"/>
              </a:solidFill>
            </a:endParaRPr>
          </a:p>
          <a:p>
            <a:pPr algn="ctr"/>
            <a:r>
              <a:rPr lang="en-US" b="1" dirty="0" smtClean="0">
                <a:solidFill>
                  <a:srgbClr val="002060"/>
                </a:solidFill>
              </a:rPr>
              <a:t>Logistics and Inventory Pathway</a:t>
            </a:r>
          </a:p>
          <a:p>
            <a:endParaRPr lang="en-US" dirty="0">
              <a:solidFill>
                <a:srgbClr val="002060"/>
              </a:solidFill>
            </a:endParaRPr>
          </a:p>
          <a:p>
            <a:pPr algn="ctr"/>
            <a:r>
              <a:rPr lang="en-US" b="1" dirty="0" smtClean="0">
                <a:solidFill>
                  <a:srgbClr val="002060"/>
                </a:solidFill>
              </a:rPr>
              <a:t>Maintenance Pathway</a:t>
            </a:r>
            <a:endParaRPr lang="en-US" b="1" dirty="0">
              <a:solidFill>
                <a:srgbClr val="002060"/>
              </a:solidFill>
            </a:endParaRPr>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Content Placeholder 7"/>
          <p:cNvSpPr>
            <a:spLocks noGrp="1"/>
          </p:cNvSpPr>
          <p:nvPr>
            <p:ph idx="1"/>
          </p:nvPr>
        </p:nvSpPr>
        <p:spPr/>
        <p:txBody>
          <a:bodyPr/>
          <a:lstStyle/>
          <a:p>
            <a:r>
              <a:rPr lang="en-US" dirty="0" smtClean="0"/>
              <a:t>Funding</a:t>
            </a:r>
          </a:p>
          <a:p>
            <a:r>
              <a:rPr lang="en-US" dirty="0" smtClean="0"/>
              <a:t>Local Labor Market</a:t>
            </a:r>
          </a:p>
          <a:p>
            <a:r>
              <a:rPr lang="en-US" dirty="0" smtClean="0"/>
              <a:t>Transferability of Skills</a:t>
            </a:r>
          </a:p>
          <a:p>
            <a:r>
              <a:rPr lang="en-US" dirty="0" smtClean="0"/>
              <a:t>Additional options fall within the </a:t>
            </a:r>
          </a:p>
          <a:p>
            <a:pPr marL="349250" lvl="1" indent="0">
              <a:buNone/>
            </a:pPr>
            <a:r>
              <a:rPr lang="en-US" dirty="0" smtClean="0"/>
              <a:t>Candidates interest</a:t>
            </a:r>
            <a:endParaRPr lang="en-US" dirty="0"/>
          </a:p>
        </p:txBody>
      </p:sp>
    </p:spTree>
    <p:extLst>
      <p:ext uri="{BB962C8B-B14F-4D97-AF65-F5344CB8AC3E}">
        <p14:creationId xmlns:p14="http://schemas.microsoft.com/office/powerpoint/2010/main" val="212607755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19841-B96A-4DD9-B158-9961937F6A4E}" type="slidenum">
              <a:rPr lang="en-US" smtClean="0"/>
              <a:pPr/>
              <a:t>12</a:t>
            </a:fld>
            <a:endParaRPr lang="en-US" dirty="0"/>
          </a:p>
        </p:txBody>
      </p:sp>
      <p:pic>
        <p:nvPicPr>
          <p:cNvPr id="3" name="Picture 2"/>
          <p:cNvPicPr>
            <a:picLocks noChangeAspect="1"/>
          </p:cNvPicPr>
          <p:nvPr/>
        </p:nvPicPr>
        <p:blipFill>
          <a:blip r:embed="rId3"/>
          <a:stretch>
            <a:fillRect/>
          </a:stretch>
        </p:blipFill>
        <p:spPr>
          <a:xfrm>
            <a:off x="22718" y="152400"/>
            <a:ext cx="10820400" cy="7772400"/>
          </a:xfrm>
          <a:prstGeom prst="rect">
            <a:avLst/>
          </a:prstGeom>
        </p:spPr>
      </p:pic>
    </p:spTree>
    <p:extLst>
      <p:ext uri="{BB962C8B-B14F-4D97-AF65-F5344CB8AC3E}">
        <p14:creationId xmlns:p14="http://schemas.microsoft.com/office/powerpoint/2010/main" val="237761210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19841-B96A-4DD9-B158-9961937F6A4E}" type="slidenum">
              <a:rPr lang="en-US" smtClean="0"/>
              <a:pPr/>
              <a:t>13</a:t>
            </a:fld>
            <a:endParaRPr lang="en-US" dirty="0"/>
          </a:p>
        </p:txBody>
      </p:sp>
      <p:pic>
        <p:nvPicPr>
          <p:cNvPr id="3" name="Picture 2"/>
          <p:cNvPicPr>
            <a:picLocks noChangeAspect="1"/>
          </p:cNvPicPr>
          <p:nvPr/>
        </p:nvPicPr>
        <p:blipFill>
          <a:blip r:embed="rId3"/>
          <a:stretch>
            <a:fillRect/>
          </a:stretch>
        </p:blipFill>
        <p:spPr>
          <a:xfrm>
            <a:off x="0" y="-76200"/>
            <a:ext cx="9144000" cy="6172199"/>
          </a:xfrm>
          <a:prstGeom prst="rect">
            <a:avLst/>
          </a:prstGeom>
        </p:spPr>
      </p:pic>
    </p:spTree>
    <p:extLst>
      <p:ext uri="{BB962C8B-B14F-4D97-AF65-F5344CB8AC3E}">
        <p14:creationId xmlns:p14="http://schemas.microsoft.com/office/powerpoint/2010/main" val="170065463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519841-B96A-4DD9-B158-9961937F6A4E}" type="slidenum">
              <a:rPr lang="en-US" smtClean="0"/>
              <a:pPr/>
              <a:t>14</a:t>
            </a:fld>
            <a:endParaRPr lang="en-US" dirty="0"/>
          </a:p>
        </p:txBody>
      </p:sp>
      <p:pic>
        <p:nvPicPr>
          <p:cNvPr id="3" name="Picture 2"/>
          <p:cNvPicPr>
            <a:picLocks noChangeAspect="1"/>
          </p:cNvPicPr>
          <p:nvPr/>
        </p:nvPicPr>
        <p:blipFill>
          <a:blip r:embed="rId3"/>
          <a:stretch>
            <a:fillRect/>
          </a:stretch>
        </p:blipFill>
        <p:spPr>
          <a:xfrm>
            <a:off x="0" y="14199"/>
            <a:ext cx="9144000" cy="5950813"/>
          </a:xfrm>
          <a:prstGeom prst="rect">
            <a:avLst/>
          </a:prstGeom>
        </p:spPr>
      </p:pic>
    </p:spTree>
    <p:extLst>
      <p:ext uri="{BB962C8B-B14F-4D97-AF65-F5344CB8AC3E}">
        <p14:creationId xmlns:p14="http://schemas.microsoft.com/office/powerpoint/2010/main" val="41052644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Focus on Specific CPID Pathways?</a:t>
            </a:r>
            <a:endParaRPr lang="en-US" dirty="0"/>
          </a:p>
        </p:txBody>
      </p:sp>
      <p:sp>
        <p:nvSpPr>
          <p:cNvPr id="3" name="Content Placeholder 2"/>
          <p:cNvSpPr>
            <a:spLocks noGrp="1"/>
          </p:cNvSpPr>
          <p:nvPr>
            <p:ph idx="1"/>
          </p:nvPr>
        </p:nvSpPr>
        <p:spPr/>
        <p:txBody>
          <a:bodyPr/>
          <a:lstStyle/>
          <a:p>
            <a:pPr>
              <a:buClr>
                <a:srgbClr val="006A52"/>
              </a:buClr>
            </a:pPr>
            <a:r>
              <a:rPr lang="en-US" dirty="0" smtClean="0"/>
              <a:t>Manufacturing </a:t>
            </a:r>
            <a:endParaRPr lang="en-US" dirty="0"/>
          </a:p>
          <a:p>
            <a:pPr>
              <a:buClr>
                <a:srgbClr val="006A52"/>
              </a:buClr>
            </a:pPr>
            <a:r>
              <a:rPr lang="en-US" dirty="0" smtClean="0"/>
              <a:t>Logistics </a:t>
            </a:r>
            <a:endParaRPr lang="en-US" dirty="0"/>
          </a:p>
          <a:p>
            <a:pPr>
              <a:buClr>
                <a:srgbClr val="006A52"/>
              </a:buClr>
            </a:pPr>
            <a:r>
              <a:rPr lang="en-US" dirty="0" smtClean="0"/>
              <a:t>IT</a:t>
            </a:r>
          </a:p>
          <a:p>
            <a:pPr>
              <a:buClr>
                <a:srgbClr val="006A52"/>
              </a:buClr>
            </a:pPr>
            <a:r>
              <a:rPr lang="en-US" dirty="0" smtClean="0"/>
              <a:t>Automotive </a:t>
            </a:r>
          </a:p>
          <a:p>
            <a:pPr>
              <a:buClr>
                <a:srgbClr val="006A52"/>
              </a:buClr>
            </a:pPr>
            <a:r>
              <a:rPr lang="en-US" dirty="0" smtClean="0"/>
              <a:t>Trades</a:t>
            </a:r>
          </a:p>
          <a:p>
            <a:pPr>
              <a:buClr>
                <a:srgbClr val="006A52"/>
              </a:buClr>
            </a:pPr>
            <a:r>
              <a:rPr lang="en-US" dirty="0" smtClean="0"/>
              <a:t>Healthcare</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15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886200"/>
            <a:ext cx="2971800" cy="1988648"/>
          </a:xfrm>
          <a:prstGeom prst="rect">
            <a:avLst/>
          </a:prstGeom>
        </p:spPr>
      </p:pic>
    </p:spTree>
    <p:extLst>
      <p:ext uri="{BB962C8B-B14F-4D97-AF65-F5344CB8AC3E}">
        <p14:creationId xmlns:p14="http://schemas.microsoft.com/office/powerpoint/2010/main" val="3818213552"/>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Index Plus</a:t>
            </a:r>
            <a:endParaRPr lang="en-US" dirty="0"/>
          </a:p>
        </p:txBody>
      </p:sp>
      <p:sp>
        <p:nvSpPr>
          <p:cNvPr id="3" name="Content Placeholder 2"/>
          <p:cNvSpPr>
            <a:spLocks noGrp="1"/>
          </p:cNvSpPr>
          <p:nvPr>
            <p:ph idx="1"/>
          </p:nvPr>
        </p:nvSpPr>
        <p:spPr/>
        <p:txBody>
          <a:bodyPr/>
          <a:lstStyle/>
          <a:p>
            <a:pPr marL="68580" indent="0">
              <a:buNone/>
            </a:pPr>
            <a:r>
              <a:rPr lang="en-US" dirty="0"/>
              <a:t>A good place to start to consider careers and </a:t>
            </a:r>
            <a:r>
              <a:rPr lang="en-US" dirty="0" smtClean="0"/>
              <a:t>LMI</a:t>
            </a:r>
          </a:p>
          <a:p>
            <a:pPr marL="68580" indent="0">
              <a:buNone/>
            </a:pPr>
            <a:r>
              <a:rPr lang="en-US" dirty="0" smtClean="0">
                <a:hlinkClick r:id="rId3"/>
              </a:rPr>
              <a:t>Career Index Plus</a:t>
            </a:r>
            <a:endParaRPr lang="en-US" dirty="0" smtClean="0"/>
          </a:p>
          <a:p>
            <a:pPr marL="68580" indent="0">
              <a:buNone/>
            </a:pP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16</a:t>
            </a:fld>
            <a:endParaRPr lang="en-US" dirty="0"/>
          </a:p>
        </p:txBody>
      </p:sp>
      <p:pic>
        <p:nvPicPr>
          <p:cNvPr id="5" name="Content Placeholder 3"/>
          <p:cNvPicPr>
            <a:picLocks noChangeAspect="1"/>
          </p:cNvPicPr>
          <p:nvPr/>
        </p:nvPicPr>
        <p:blipFill>
          <a:blip r:embed="rId4"/>
          <a:stretch>
            <a:fillRect/>
          </a:stretch>
        </p:blipFill>
        <p:spPr>
          <a:xfrm>
            <a:off x="2971800" y="2740025"/>
            <a:ext cx="5787070" cy="3508375"/>
          </a:xfrm>
          <a:prstGeom prst="rect">
            <a:avLst/>
          </a:prstGeom>
        </p:spPr>
      </p:pic>
    </p:spTree>
    <p:extLst>
      <p:ext uri="{BB962C8B-B14F-4D97-AF65-F5344CB8AC3E}">
        <p14:creationId xmlns:p14="http://schemas.microsoft.com/office/powerpoint/2010/main" val="100366266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Index Plus</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17</a:t>
            </a:fld>
            <a:endParaRPr lang="en-US" dirty="0"/>
          </a:p>
        </p:txBody>
      </p:sp>
      <p:pic>
        <p:nvPicPr>
          <p:cNvPr id="5" name="Content Placeholder 3"/>
          <p:cNvPicPr>
            <a:picLocks noGrp="1" noChangeAspect="1"/>
          </p:cNvPicPr>
          <p:nvPr>
            <p:ph idx="1"/>
          </p:nvPr>
        </p:nvPicPr>
        <p:blipFill>
          <a:blip r:embed="rId2"/>
          <a:stretch>
            <a:fillRect/>
          </a:stretch>
        </p:blipFill>
        <p:spPr>
          <a:xfrm>
            <a:off x="457200" y="2209800"/>
            <a:ext cx="8229600" cy="2011365"/>
          </a:xfrm>
          <a:prstGeom prst="rect">
            <a:avLst/>
          </a:prstGeom>
        </p:spPr>
      </p:pic>
    </p:spTree>
    <p:extLst>
      <p:ext uri="{BB962C8B-B14F-4D97-AF65-F5344CB8AC3E}">
        <p14:creationId xmlns:p14="http://schemas.microsoft.com/office/powerpoint/2010/main" val="59203935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We Have a Potential Goal.  Can CPID Help?</a:t>
            </a:r>
            <a:endParaRPr lang="en-US" dirty="0"/>
          </a:p>
        </p:txBody>
      </p:sp>
      <p:sp>
        <p:nvSpPr>
          <p:cNvPr id="6" name="Text Placeholder 5"/>
          <p:cNvSpPr>
            <a:spLocks noGrp="1"/>
          </p:cNvSpPr>
          <p:nvPr>
            <p:ph type="body" idx="1"/>
          </p:nvPr>
        </p:nvSpPr>
        <p:spPr/>
        <p:txBody>
          <a:bodyPr/>
          <a:lstStyle/>
          <a:p>
            <a:r>
              <a:rPr lang="en-US" dirty="0" smtClean="0">
                <a:solidFill>
                  <a:srgbClr val="006A52"/>
                </a:solidFill>
              </a:rPr>
              <a:t>Some of the Who and What Functions or Counselor FAQ’s</a:t>
            </a:r>
            <a:endParaRPr lang="en-US" dirty="0">
              <a:solidFill>
                <a:srgbClr val="006A52"/>
              </a:solidFill>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18</a:t>
            </a:fld>
            <a:endParaRPr lang="en-US" dirty="0"/>
          </a:p>
        </p:txBody>
      </p:sp>
      <p:pic>
        <p:nvPicPr>
          <p:cNvPr id="3" name="Picture 2" descr="Tips on how to get great financial advi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4343400"/>
            <a:ext cx="2305880" cy="1612900"/>
          </a:xfrm>
          <a:prstGeom prst="rect">
            <a:avLst/>
          </a:prstGeom>
        </p:spPr>
      </p:pic>
    </p:spTree>
    <p:extLst>
      <p:ext uri="{BB962C8B-B14F-4D97-AF65-F5344CB8AC3E}">
        <p14:creationId xmlns:p14="http://schemas.microsoft.com/office/powerpoint/2010/main" val="68220729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know who is appropriate for which Pathway/Certification?</a:t>
            </a:r>
            <a:endParaRPr lang="en-US" dirty="0"/>
          </a:p>
        </p:txBody>
      </p:sp>
      <p:sp>
        <p:nvSpPr>
          <p:cNvPr id="3" name="Content Placeholder 2"/>
          <p:cNvSpPr>
            <a:spLocks noGrp="1"/>
          </p:cNvSpPr>
          <p:nvPr>
            <p:ph idx="1"/>
          </p:nvPr>
        </p:nvSpPr>
        <p:spPr/>
        <p:txBody>
          <a:bodyPr/>
          <a:lstStyle/>
          <a:p>
            <a:pPr marL="0" indent="0">
              <a:buNone/>
            </a:pPr>
            <a:r>
              <a:rPr lang="en-US" dirty="0" smtClean="0"/>
              <a:t>Assessment/ Education </a:t>
            </a:r>
          </a:p>
          <a:p>
            <a:pPr marL="0" indent="0">
              <a:buNone/>
            </a:pPr>
            <a:endParaRPr lang="en-US" dirty="0" smtClean="0"/>
          </a:p>
        </p:txBody>
      </p:sp>
      <p:sp>
        <p:nvSpPr>
          <p:cNvPr id="4" name="Slide Number Placeholder 3"/>
          <p:cNvSpPr>
            <a:spLocks noGrp="1"/>
          </p:cNvSpPr>
          <p:nvPr>
            <p:ph type="sldNum" sz="quarter" idx="12"/>
          </p:nvPr>
        </p:nvSpPr>
        <p:spPr/>
        <p:txBody>
          <a:bodyPr/>
          <a:lstStyle/>
          <a:p>
            <a:fld id="{9E519841-B96A-4DD9-B158-9961937F6A4E}" type="slidenum">
              <a:rPr lang="en-US" smtClean="0"/>
              <a:pPr/>
              <a:t>19</a:t>
            </a:fld>
            <a:endParaRPr lang="en-US" dirty="0"/>
          </a:p>
        </p:txBody>
      </p:sp>
      <p:graphicFrame>
        <p:nvGraphicFramePr>
          <p:cNvPr id="5" name="Table 4"/>
          <p:cNvGraphicFramePr>
            <a:graphicFrameLocks noGrp="1"/>
          </p:cNvGraphicFramePr>
          <p:nvPr>
            <p:extLst/>
          </p:nvPr>
        </p:nvGraphicFramePr>
        <p:xfrm>
          <a:off x="381000" y="2743200"/>
          <a:ext cx="8382000" cy="2971800"/>
        </p:xfrm>
        <a:graphic>
          <a:graphicData uri="http://schemas.openxmlformats.org/drawingml/2006/table">
            <a:tbl>
              <a:tblPr firstRow="1" firstCol="1" bandRow="1">
                <a:tableStyleId>{5C22544A-7EE6-4342-B048-85BDC9FD1C3A}</a:tableStyleId>
              </a:tblPr>
              <a:tblGrid>
                <a:gridCol w="2006102">
                  <a:extLst>
                    <a:ext uri="{9D8B030D-6E8A-4147-A177-3AD203B41FA5}">
                      <a16:colId xmlns:a16="http://schemas.microsoft.com/office/drawing/2014/main" val="750046421"/>
                    </a:ext>
                  </a:extLst>
                </a:gridCol>
                <a:gridCol w="2440786">
                  <a:extLst>
                    <a:ext uri="{9D8B030D-6E8A-4147-A177-3AD203B41FA5}">
                      <a16:colId xmlns:a16="http://schemas.microsoft.com/office/drawing/2014/main" val="505449383"/>
                    </a:ext>
                  </a:extLst>
                </a:gridCol>
                <a:gridCol w="778329">
                  <a:extLst>
                    <a:ext uri="{9D8B030D-6E8A-4147-A177-3AD203B41FA5}">
                      <a16:colId xmlns:a16="http://schemas.microsoft.com/office/drawing/2014/main" val="1348060526"/>
                    </a:ext>
                  </a:extLst>
                </a:gridCol>
                <a:gridCol w="3156783">
                  <a:extLst>
                    <a:ext uri="{9D8B030D-6E8A-4147-A177-3AD203B41FA5}">
                      <a16:colId xmlns:a16="http://schemas.microsoft.com/office/drawing/2014/main" val="3266953436"/>
                    </a:ext>
                  </a:extLst>
                </a:gridCol>
              </a:tblGrid>
              <a:tr h="660400">
                <a:tc>
                  <a:txBody>
                    <a:bodyPr/>
                    <a:lstStyle/>
                    <a:p>
                      <a:pPr marL="0" marR="0">
                        <a:lnSpc>
                          <a:spcPct val="115000"/>
                        </a:lnSpc>
                        <a:spcBef>
                          <a:spcPts val="0"/>
                        </a:spcBef>
                        <a:spcAft>
                          <a:spcPts val="0"/>
                        </a:spcAft>
                      </a:pPr>
                      <a:r>
                        <a:rPr lang="en-US" sz="1100" u="sng" dirty="0">
                          <a:effectLst/>
                        </a:rPr>
                        <a:t>Pathway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rPr>
                        <a:t>Credential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rPr>
                        <a:t>Publisher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rPr>
                        <a:t>Academics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00334151"/>
                  </a:ext>
                </a:extLst>
              </a:tr>
              <a:tr h="330200">
                <a:tc>
                  <a:txBody>
                    <a:bodyPr/>
                    <a:lstStyle/>
                    <a:p>
                      <a:pPr marL="0" marR="0">
                        <a:lnSpc>
                          <a:spcPct val="115000"/>
                        </a:lnSpc>
                        <a:spcBef>
                          <a:spcPts val="0"/>
                        </a:spcBef>
                        <a:spcAft>
                          <a:spcPts val="0"/>
                        </a:spcAft>
                      </a:pPr>
                      <a:r>
                        <a:rPr lang="en-US" sz="1100" dirty="0">
                          <a:effectLst/>
                        </a:rPr>
                        <a:t>Advanced Manufacturing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Manufacturing Specialist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hlinkClick r:id="rId3"/>
                        </a:rPr>
                        <a:t>MSI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Silver CRC (8th grade reading and math)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9229216"/>
                  </a:ext>
                </a:extLst>
              </a:tr>
              <a:tr h="330200">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Manufacturing Technician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hlinkClick r:id="rId3"/>
                        </a:rPr>
                        <a:t> MSI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Silver CRC (8th grade reading and math)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52102723"/>
                  </a:ext>
                </a:extLst>
              </a:tr>
              <a:tr h="330200">
                <a:tc>
                  <a:txBody>
                    <a:bodyPr/>
                    <a:lstStyle/>
                    <a:p>
                      <a:pPr marL="0" marR="0">
                        <a:lnSpc>
                          <a:spcPct val="115000"/>
                        </a:lnSpc>
                        <a:spcBef>
                          <a:spcPts val="0"/>
                        </a:spcBef>
                        <a:spcAft>
                          <a:spcPts val="0"/>
                        </a:spcAft>
                      </a:pPr>
                      <a:r>
                        <a:rPr lang="en-US" sz="1100" dirty="0">
                          <a:effectLst/>
                        </a:rPr>
                        <a:t>Logistics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Certified Logistics Associate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hlinkClick r:id="rId4"/>
                        </a:rPr>
                        <a:t>MSSC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5th grade with supports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6634769"/>
                  </a:ext>
                </a:extLst>
              </a:tr>
              <a:tr h="330200">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Certified Logistics Technician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u="sng" dirty="0">
                          <a:effectLst/>
                          <a:hlinkClick r:id="rId4"/>
                        </a:rPr>
                        <a:t>MSSC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9th 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61836629"/>
                  </a:ext>
                </a:extLst>
              </a:tr>
              <a:tr h="330200">
                <a:tc>
                  <a:txBody>
                    <a:bodyPr/>
                    <a:lstStyle/>
                    <a:p>
                      <a:pPr marL="0" marR="0">
                        <a:lnSpc>
                          <a:spcPct val="115000"/>
                        </a:lnSpc>
                        <a:spcBef>
                          <a:spcPts val="0"/>
                        </a:spcBef>
                        <a:spcAft>
                          <a:spcPts val="0"/>
                        </a:spcAft>
                      </a:pPr>
                      <a:r>
                        <a:rPr lang="en-US" sz="1100" dirty="0">
                          <a:effectLst/>
                        </a:rPr>
                        <a:t>Information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CISCO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10th 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3628187"/>
                  </a:ext>
                </a:extLst>
              </a:tr>
              <a:tr h="330200">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Security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CISCO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10th 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6317955"/>
                  </a:ext>
                </a:extLst>
              </a:tr>
              <a:tr h="330200">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Network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CISCO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100" dirty="0">
                          <a:effectLst/>
                        </a:rPr>
                        <a:t>10th 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42136729"/>
                  </a:ext>
                </a:extLst>
              </a:tr>
            </a:tbl>
          </a:graphicData>
        </a:graphic>
      </p:graphicFrame>
    </p:spTree>
    <p:extLst>
      <p:ext uri="{BB962C8B-B14F-4D97-AF65-F5344CB8AC3E}">
        <p14:creationId xmlns:p14="http://schemas.microsoft.com/office/powerpoint/2010/main" val="284688949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2362200"/>
          </a:xfrm>
        </p:spPr>
        <p:txBody>
          <a:bodyPr>
            <a:normAutofit/>
          </a:bodyPr>
          <a:lstStyle/>
          <a:p>
            <a:pPr algn="l"/>
            <a:r>
              <a:rPr lang="en-US" dirty="0" smtClean="0"/>
              <a:t>Poll:</a:t>
            </a:r>
            <a:br>
              <a:rPr lang="en-US" dirty="0" smtClean="0"/>
            </a:br>
            <a:r>
              <a:rPr lang="en-US" sz="2800" dirty="0"/>
              <a:t/>
            </a:r>
            <a:br>
              <a:rPr lang="en-US" sz="2800" dirty="0"/>
            </a:br>
            <a:r>
              <a:rPr lang="en-US" sz="2800" dirty="0" smtClean="0"/>
              <a:t>How do you feel about creating plans??????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a:t>
            </a:fld>
            <a:endParaRPr lang="en-US" dirty="0"/>
          </a:p>
        </p:txBody>
      </p:sp>
    </p:spTree>
    <p:extLst>
      <p:ext uri="{BB962C8B-B14F-4D97-AF65-F5344CB8AC3E}">
        <p14:creationId xmlns:p14="http://schemas.microsoft.com/office/powerpoint/2010/main" val="2675097688"/>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Progress Measures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20</a:t>
            </a:fld>
            <a:endParaRPr lang="en-US" dirty="0"/>
          </a:p>
        </p:txBody>
      </p:sp>
    </p:spTree>
    <p:extLst>
      <p:ext uri="{BB962C8B-B14F-4D97-AF65-F5344CB8AC3E}">
        <p14:creationId xmlns:p14="http://schemas.microsoft.com/office/powerpoint/2010/main" val="1413121889"/>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 Flowchart</a:t>
            </a:r>
            <a:endParaRPr lang="en-US" dirty="0"/>
          </a:p>
        </p:txBody>
      </p:sp>
      <p:pic>
        <p:nvPicPr>
          <p:cNvPr id="5" name="Content Placeholder 4"/>
          <p:cNvPicPr>
            <a:picLocks noGrp="1" noChangeAspect="1"/>
          </p:cNvPicPr>
          <p:nvPr>
            <p:ph idx="1"/>
          </p:nvPr>
        </p:nvPicPr>
        <p:blipFill>
          <a:blip r:embed="rId3"/>
          <a:stretch>
            <a:fillRect/>
          </a:stretch>
        </p:blipFill>
        <p:spPr>
          <a:xfrm>
            <a:off x="914400" y="1752600"/>
            <a:ext cx="7696199" cy="4724400"/>
          </a:xfrm>
          <a:prstGeom prst="rect">
            <a:avLst/>
          </a:prstGeom>
        </p:spPr>
      </p:pic>
      <p:sp>
        <p:nvSpPr>
          <p:cNvPr id="4" name="Slide Number Placeholder 3"/>
          <p:cNvSpPr>
            <a:spLocks noGrp="1"/>
          </p:cNvSpPr>
          <p:nvPr>
            <p:ph type="sldNum" sz="quarter" idx="12"/>
          </p:nvPr>
        </p:nvSpPr>
        <p:spPr/>
        <p:txBody>
          <a:bodyPr/>
          <a:lstStyle/>
          <a:p>
            <a:fld id="{9E519841-B96A-4DD9-B158-9961937F6A4E}" type="slidenum">
              <a:rPr lang="en-US" smtClean="0"/>
              <a:pPr/>
              <a:t>21</a:t>
            </a:fld>
            <a:endParaRPr lang="en-US" dirty="0"/>
          </a:p>
        </p:txBody>
      </p:sp>
    </p:spTree>
    <p:extLst>
      <p:ext uri="{BB962C8B-B14F-4D97-AF65-F5344CB8AC3E}">
        <p14:creationId xmlns:p14="http://schemas.microsoft.com/office/powerpoint/2010/main" val="1929476919"/>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Measure Examples</a:t>
            </a:r>
            <a:endParaRPr lang="en-US" dirty="0"/>
          </a:p>
        </p:txBody>
      </p:sp>
      <p:sp>
        <p:nvSpPr>
          <p:cNvPr id="3" name="Content Placeholder 2"/>
          <p:cNvSpPr>
            <a:spLocks noGrp="1"/>
          </p:cNvSpPr>
          <p:nvPr>
            <p:ph idx="1"/>
          </p:nvPr>
        </p:nvSpPr>
        <p:spPr/>
        <p:txBody>
          <a:bodyPr/>
          <a:lstStyle/>
          <a:p>
            <a:r>
              <a:rPr lang="en-US" dirty="0" smtClean="0"/>
              <a:t>Young man interested in Welding because his biological father is a welder (Autism and Anxiety)</a:t>
            </a:r>
          </a:p>
          <a:p>
            <a:pPr lvl="1"/>
            <a:r>
              <a:rPr lang="en-US" dirty="0" smtClean="0"/>
              <a:t>Exploratory Progress Measure</a:t>
            </a:r>
          </a:p>
          <a:p>
            <a:pPr lvl="1"/>
            <a:r>
              <a:rPr lang="en-US" dirty="0" smtClean="0"/>
              <a:t>Suitability Progress Measure</a:t>
            </a:r>
          </a:p>
          <a:p>
            <a:pPr lvl="1"/>
            <a:r>
              <a:rPr lang="en-US" dirty="0" smtClean="0"/>
              <a:t>Feasibility Progress Measure</a:t>
            </a:r>
          </a:p>
          <a:p>
            <a:pPr lvl="1"/>
            <a:r>
              <a:rPr lang="en-US" dirty="0" smtClean="0"/>
              <a:t>Training Progress Measure</a:t>
            </a:r>
          </a:p>
          <a:p>
            <a:pPr lvl="1"/>
            <a:r>
              <a:rPr lang="en-US" dirty="0" smtClean="0"/>
              <a:t>Employment Progress Measure</a:t>
            </a:r>
          </a:p>
          <a:p>
            <a:pPr lvl="1"/>
            <a:r>
              <a:rPr lang="en-US" dirty="0" smtClean="0"/>
              <a:t>Other Progress Measures</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22</a:t>
            </a:fld>
            <a:endParaRPr lang="en-US" dirty="0"/>
          </a:p>
        </p:txBody>
      </p:sp>
    </p:spTree>
    <p:extLst>
      <p:ext uri="{BB962C8B-B14F-4D97-AF65-F5344CB8AC3E}">
        <p14:creationId xmlns:p14="http://schemas.microsoft.com/office/powerpoint/2010/main" val="244649088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Measure Examples</a:t>
            </a:r>
            <a:endParaRPr lang="en-US" dirty="0"/>
          </a:p>
        </p:txBody>
      </p:sp>
      <p:sp>
        <p:nvSpPr>
          <p:cNvPr id="3" name="Content Placeholder 2"/>
          <p:cNvSpPr>
            <a:spLocks noGrp="1"/>
          </p:cNvSpPr>
          <p:nvPr>
            <p:ph idx="1"/>
          </p:nvPr>
        </p:nvSpPr>
        <p:spPr/>
        <p:txBody>
          <a:bodyPr/>
          <a:lstStyle/>
          <a:p>
            <a:r>
              <a:rPr lang="en-US" dirty="0" smtClean="0"/>
              <a:t>Women who recently received her degree in Special Education is now interested in IT (Mental Health and Anxiety)</a:t>
            </a:r>
          </a:p>
          <a:p>
            <a:pPr lvl="1"/>
            <a:r>
              <a:rPr lang="en-US" dirty="0" smtClean="0"/>
              <a:t>Exploratory Progress Measure</a:t>
            </a:r>
          </a:p>
          <a:p>
            <a:pPr lvl="1"/>
            <a:r>
              <a:rPr lang="en-US" dirty="0" smtClean="0"/>
              <a:t>Suitability Progress Measure</a:t>
            </a:r>
          </a:p>
          <a:p>
            <a:pPr lvl="1"/>
            <a:r>
              <a:rPr lang="en-US" dirty="0" smtClean="0"/>
              <a:t>Feasibility Progress Measure</a:t>
            </a:r>
          </a:p>
          <a:p>
            <a:pPr lvl="1"/>
            <a:r>
              <a:rPr lang="en-US" dirty="0" smtClean="0"/>
              <a:t>Training Progress Measure</a:t>
            </a:r>
          </a:p>
          <a:p>
            <a:pPr lvl="1"/>
            <a:r>
              <a:rPr lang="en-US" dirty="0" smtClean="0"/>
              <a:t>Employment Progress Measure</a:t>
            </a:r>
          </a:p>
          <a:p>
            <a:pPr lvl="1"/>
            <a:r>
              <a:rPr lang="en-US" dirty="0" smtClean="0"/>
              <a:t>Other Progress Measures</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23</a:t>
            </a:fld>
            <a:endParaRPr lang="en-US" dirty="0"/>
          </a:p>
        </p:txBody>
      </p:sp>
    </p:spTree>
    <p:extLst>
      <p:ext uri="{BB962C8B-B14F-4D97-AF65-F5344CB8AC3E}">
        <p14:creationId xmlns:p14="http://schemas.microsoft.com/office/powerpoint/2010/main" val="2569432196"/>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89732"/>
            <a:ext cx="1347788" cy="1347788"/>
          </a:xfrm>
        </p:spPr>
      </p:pic>
      <p:sp>
        <p:nvSpPr>
          <p:cNvPr id="9" name="Content Placeholder 8"/>
          <p:cNvSpPr>
            <a:spLocks noGrp="1"/>
          </p:cNvSpPr>
          <p:nvPr>
            <p:ph sz="half" idx="2"/>
          </p:nvPr>
        </p:nvSpPr>
        <p:spPr>
          <a:xfrm>
            <a:off x="457200" y="1737520"/>
            <a:ext cx="8229600" cy="4300209"/>
          </a:xfrm>
        </p:spPr>
        <p:txBody>
          <a:bodyPr>
            <a:noAutofit/>
          </a:bodyPr>
          <a:lstStyle/>
          <a:p>
            <a:r>
              <a:rPr lang="en-US" sz="1800" dirty="0" smtClean="0"/>
              <a:t>2o year old man with learning disabilities and lack of confidence</a:t>
            </a:r>
          </a:p>
          <a:p>
            <a:r>
              <a:rPr lang="en-US" sz="1800" dirty="0" smtClean="0"/>
              <a:t>Worked at Food Lion with a family member</a:t>
            </a:r>
          </a:p>
          <a:p>
            <a:r>
              <a:rPr lang="en-US" sz="1800" dirty="0" smtClean="0"/>
              <a:t>Was referred to MTT class at WWRC and did well with accommodations of reading software</a:t>
            </a:r>
          </a:p>
          <a:p>
            <a:r>
              <a:rPr lang="en-US" sz="1800" dirty="0" smtClean="0"/>
              <a:t>Passed OSHA 10, Silver CRC, and first manufacturing test but failed the second test 2 time</a:t>
            </a:r>
          </a:p>
          <a:p>
            <a:r>
              <a:rPr lang="en-US" sz="1800" dirty="0" smtClean="0"/>
              <a:t>Came back to WWRC for individual tutoring and passed on the third time.</a:t>
            </a:r>
          </a:p>
          <a:p>
            <a:r>
              <a:rPr lang="en-US" sz="1800" dirty="0" smtClean="0"/>
              <a:t>Went back to work at Food Lion due to being overwhelmed about a new job.</a:t>
            </a:r>
          </a:p>
          <a:p>
            <a:r>
              <a:rPr lang="en-US" sz="1800" dirty="0" smtClean="0"/>
              <a:t>Was encouraged to apply for job at one of the places he toured, and was hired!</a:t>
            </a:r>
          </a:p>
          <a:p>
            <a:r>
              <a:rPr lang="en-US" sz="1800" dirty="0" smtClean="0"/>
              <a:t>AT for the job was a reading pen and talking tape measure. Did not end up needing the accommodations due to Lean Manufacturing as the job was organized in such a manner that he was able to be successful!</a:t>
            </a: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9E519841-B96A-4DD9-B158-9961937F6A4E}" type="slidenum">
              <a:rPr lang="en-US" smtClean="0"/>
              <a:pPr/>
              <a:t>24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700" y="87532"/>
            <a:ext cx="1181100" cy="1771650"/>
          </a:xfrm>
          <a:prstGeom prst="rect">
            <a:avLst/>
          </a:prstGeom>
        </p:spPr>
      </p:pic>
    </p:spTree>
    <p:extLst>
      <p:ext uri="{BB962C8B-B14F-4D97-AF65-F5344CB8AC3E}">
        <p14:creationId xmlns:p14="http://schemas.microsoft.com/office/powerpoint/2010/main" val="6318586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can help you create a Strong IPE?</a:t>
            </a:r>
            <a:endParaRPr lang="en-US" dirty="0"/>
          </a:p>
        </p:txBody>
      </p:sp>
      <p:sp>
        <p:nvSpPr>
          <p:cNvPr id="3" name="Content Placeholder 2"/>
          <p:cNvSpPr>
            <a:spLocks noGrp="1"/>
          </p:cNvSpPr>
          <p:nvPr>
            <p:ph idx="1"/>
          </p:nvPr>
        </p:nvSpPr>
        <p:spPr>
          <a:xfrm>
            <a:off x="457200" y="2057400"/>
            <a:ext cx="8229600" cy="3962400"/>
          </a:xfrm>
        </p:spPr>
        <p:txBody>
          <a:bodyPr>
            <a:normAutofit fontScale="85000" lnSpcReduction="20000"/>
          </a:bodyPr>
          <a:lstStyle/>
          <a:p>
            <a:r>
              <a:rPr lang="en-US" dirty="0" smtClean="0"/>
              <a:t>Candidate</a:t>
            </a:r>
          </a:p>
          <a:p>
            <a:r>
              <a:rPr lang="en-US" dirty="0" smtClean="0"/>
              <a:t>Business Development Managers/Placement Specialists</a:t>
            </a:r>
          </a:p>
          <a:p>
            <a:r>
              <a:rPr lang="en-US" dirty="0" smtClean="0"/>
              <a:t>Occupational Therapist/AT Specialist</a:t>
            </a:r>
          </a:p>
          <a:p>
            <a:r>
              <a:rPr lang="en-US" dirty="0" smtClean="0"/>
              <a:t>Vocational Evaluators</a:t>
            </a:r>
          </a:p>
          <a:p>
            <a:r>
              <a:rPr lang="en-US" dirty="0" smtClean="0"/>
              <a:t>Instructors </a:t>
            </a:r>
          </a:p>
          <a:p>
            <a:r>
              <a:rPr lang="en-US" dirty="0" smtClean="0"/>
              <a:t>Community Partners – Workforce/Adult Education/VEC</a:t>
            </a:r>
          </a:p>
          <a:p>
            <a:r>
              <a:rPr lang="en-US" dirty="0" smtClean="0"/>
              <a:t>Family  </a:t>
            </a:r>
          </a:p>
          <a:p>
            <a:r>
              <a:rPr lang="en-US" dirty="0" smtClean="0"/>
              <a:t>Mental Health/ Counselors/ Medical Team</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25</a:t>
            </a:fld>
            <a:endParaRPr lang="en-US" dirty="0"/>
          </a:p>
        </p:txBody>
      </p:sp>
    </p:spTree>
    <p:extLst>
      <p:ext uri="{BB962C8B-B14F-4D97-AF65-F5344CB8AC3E}">
        <p14:creationId xmlns:p14="http://schemas.microsoft.com/office/powerpoint/2010/main" val="380271775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VR Supporting Services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26</a:t>
            </a:fld>
            <a:endParaRPr lang="en-US" dirty="0"/>
          </a:p>
        </p:txBody>
      </p:sp>
    </p:spTree>
    <p:extLst>
      <p:ext uri="{BB962C8B-B14F-4D97-AF65-F5344CB8AC3E}">
        <p14:creationId xmlns:p14="http://schemas.microsoft.com/office/powerpoint/2010/main" val="365997216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Training </a:t>
            </a:r>
            <a:endParaRPr lang="en-US" dirty="0"/>
          </a:p>
        </p:txBody>
      </p:sp>
      <p:sp>
        <p:nvSpPr>
          <p:cNvPr id="3" name="Content Placeholder 2"/>
          <p:cNvSpPr>
            <a:spLocks noGrp="1"/>
          </p:cNvSpPr>
          <p:nvPr>
            <p:ph idx="1"/>
          </p:nvPr>
        </p:nvSpPr>
        <p:spPr/>
        <p:txBody>
          <a:bodyPr>
            <a:normAutofit fontScale="92500" lnSpcReduction="20000"/>
          </a:bodyPr>
          <a:lstStyle/>
          <a:p>
            <a:pPr lvl="0">
              <a:buClr>
                <a:srgbClr val="006A52"/>
              </a:buClr>
            </a:pPr>
            <a:r>
              <a:rPr lang="en-US" sz="2200" dirty="0"/>
              <a:t>Supports for passing certification process: Providing the correct accommodations for the testing process - more time, test read aloud – or reading software, calculator, retakes;  Peer group support and study sessions; additional time in class.</a:t>
            </a:r>
          </a:p>
          <a:p>
            <a:pPr lvl="0">
              <a:buClr>
                <a:srgbClr val="006A52"/>
              </a:buClr>
            </a:pPr>
            <a:r>
              <a:rPr lang="en-US" sz="2200" dirty="0"/>
              <a:t>Behavioral Supports for ADHD, Autism, Mental Health: Evaluation and treatment / medication to assist with behaviors that interfere with class work / work potential</a:t>
            </a:r>
          </a:p>
          <a:p>
            <a:pPr lvl="0">
              <a:buClr>
                <a:srgbClr val="006A52"/>
              </a:buClr>
            </a:pPr>
            <a:r>
              <a:rPr lang="en-US" sz="2200" dirty="0"/>
              <a:t>Sensory processing needs:  Sensory processing evaluation, trial of sensory AT, adjust schedules or routines to accommodate needs, incorporating changes from school to work.</a:t>
            </a:r>
          </a:p>
          <a:p>
            <a:pPr lvl="0">
              <a:buClr>
                <a:srgbClr val="006A52"/>
              </a:buClr>
            </a:pPr>
            <a:r>
              <a:rPr lang="en-US" sz="2200" dirty="0"/>
              <a:t>Tutoring: provided by Adult Ed or WWRC teachers, and / or classroom </a:t>
            </a:r>
            <a:r>
              <a:rPr lang="en-US" sz="2200" dirty="0" smtClean="0"/>
              <a:t>instructors</a:t>
            </a:r>
            <a:endParaRPr lang="en-US" sz="2200" dirty="0"/>
          </a:p>
        </p:txBody>
      </p:sp>
      <p:sp>
        <p:nvSpPr>
          <p:cNvPr id="4" name="Slide Number Placeholder 3"/>
          <p:cNvSpPr>
            <a:spLocks noGrp="1"/>
          </p:cNvSpPr>
          <p:nvPr>
            <p:ph type="sldNum" sz="quarter" idx="12"/>
          </p:nvPr>
        </p:nvSpPr>
        <p:spPr/>
        <p:txBody>
          <a:bodyPr/>
          <a:lstStyle/>
          <a:p>
            <a:fld id="{9E519841-B96A-4DD9-B158-9961937F6A4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71698411"/>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a:t>
            </a:r>
            <a:endParaRPr lang="en-US" dirty="0"/>
          </a:p>
        </p:txBody>
      </p:sp>
      <p:sp>
        <p:nvSpPr>
          <p:cNvPr id="3" name="Content Placeholder 2"/>
          <p:cNvSpPr>
            <a:spLocks noGrp="1"/>
          </p:cNvSpPr>
          <p:nvPr>
            <p:ph idx="1"/>
          </p:nvPr>
        </p:nvSpPr>
        <p:spPr/>
        <p:txBody>
          <a:bodyPr/>
          <a:lstStyle/>
          <a:p>
            <a:pPr lvl="0">
              <a:lnSpc>
                <a:spcPct val="80000"/>
              </a:lnSpc>
              <a:buClr>
                <a:srgbClr val="006A52"/>
              </a:buClr>
            </a:pPr>
            <a:r>
              <a:rPr lang="en-US" dirty="0"/>
              <a:t>Loaner Assistive Technology:  CPID has a loaner library for participates in the program and beyond.  </a:t>
            </a:r>
            <a:endParaRPr lang="en-US" dirty="0" smtClean="0"/>
          </a:p>
          <a:p>
            <a:pPr lvl="0">
              <a:lnSpc>
                <a:spcPct val="80000"/>
              </a:lnSpc>
              <a:buClr>
                <a:srgbClr val="006A52"/>
              </a:buClr>
            </a:pPr>
            <a:r>
              <a:rPr lang="en-US" dirty="0" smtClean="0"/>
              <a:t>Loaner items available for Counselors/instructors/partners</a:t>
            </a:r>
            <a:endParaRPr lang="en-US" dirty="0"/>
          </a:p>
          <a:p>
            <a:pPr lvl="0">
              <a:lnSpc>
                <a:spcPct val="80000"/>
              </a:lnSpc>
              <a:buClr>
                <a:srgbClr val="006A52"/>
              </a:buClr>
            </a:pPr>
            <a:r>
              <a:rPr lang="en-US" dirty="0"/>
              <a:t>CPID has investigated AT specifically for manufacturing.</a:t>
            </a:r>
          </a:p>
          <a:p>
            <a:pPr lvl="0">
              <a:lnSpc>
                <a:spcPct val="80000"/>
              </a:lnSpc>
              <a:buClr>
                <a:srgbClr val="006A52"/>
              </a:buClr>
            </a:pPr>
            <a:r>
              <a:rPr lang="en-US" dirty="0"/>
              <a:t>Previous need for AT is now filled due to lean manufacturing and good ergonomics</a:t>
            </a:r>
          </a:p>
          <a:p>
            <a:pPr lvl="0">
              <a:lnSpc>
                <a:spcPct val="80000"/>
              </a:lnSpc>
              <a:buClr>
                <a:srgbClr val="006A52"/>
              </a:buClr>
            </a:pPr>
            <a:endParaRPr lang="en-US" dirty="0" smtClean="0"/>
          </a:p>
        </p:txBody>
      </p:sp>
      <p:sp>
        <p:nvSpPr>
          <p:cNvPr id="4" name="Slide Number Placeholder 3"/>
          <p:cNvSpPr>
            <a:spLocks noGrp="1"/>
          </p:cNvSpPr>
          <p:nvPr>
            <p:ph type="sldNum" sz="quarter" idx="12"/>
          </p:nvPr>
        </p:nvSpPr>
        <p:spPr/>
        <p:txBody>
          <a:bodyPr/>
          <a:lstStyle/>
          <a:p>
            <a:fld id="{9E519841-B96A-4DD9-B158-9961937F6A4E}" type="slidenum">
              <a:rPr lang="en-US" smtClean="0"/>
              <a:pPr/>
              <a:t>28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114618"/>
            <a:ext cx="1733550" cy="1733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13" y="465138"/>
            <a:ext cx="942975" cy="952500"/>
          </a:xfrm>
          <a:prstGeom prst="rect">
            <a:avLst/>
          </a:prstGeom>
        </p:spPr>
      </p:pic>
    </p:spTree>
    <p:extLst>
      <p:ext uri="{BB962C8B-B14F-4D97-AF65-F5344CB8AC3E}">
        <p14:creationId xmlns:p14="http://schemas.microsoft.com/office/powerpoint/2010/main" val="339123465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Cochrane Database </a:t>
            </a:r>
            <a:r>
              <a:rPr lang="en-US" dirty="0" smtClean="0">
                <a:hlinkClick r:id="rId3"/>
              </a:rPr>
              <a:t>Cochrane Reviews</a:t>
            </a:r>
            <a:endParaRPr lang="en-US" dirty="0"/>
          </a:p>
          <a:p>
            <a:r>
              <a:rPr lang="en-US" dirty="0" smtClean="0"/>
              <a:t>CTE </a:t>
            </a:r>
            <a:r>
              <a:rPr lang="en-US" dirty="0" smtClean="0">
                <a:hlinkClick r:id="rId4"/>
              </a:rPr>
              <a:t>Academic and Career Plans of Study</a:t>
            </a:r>
            <a:endParaRPr lang="en-US" dirty="0" smtClean="0"/>
          </a:p>
          <a:p>
            <a:r>
              <a:rPr lang="en-US" dirty="0" smtClean="0"/>
              <a:t>CTE  </a:t>
            </a:r>
            <a:r>
              <a:rPr lang="en-US" dirty="0" smtClean="0">
                <a:hlinkClick r:id="rId5"/>
              </a:rPr>
              <a:t>Credentials</a:t>
            </a:r>
            <a:endParaRPr lang="en-US" dirty="0" smtClean="0"/>
          </a:p>
          <a:p>
            <a:r>
              <a:rPr lang="en-US" dirty="0" smtClean="0"/>
              <a:t>CIP </a:t>
            </a:r>
            <a:r>
              <a:rPr lang="en-US" dirty="0" smtClean="0">
                <a:hlinkClick r:id="rId6"/>
              </a:rPr>
              <a:t>Career Index Plus</a:t>
            </a:r>
            <a:endParaRPr lang="en-US" dirty="0" smtClean="0"/>
          </a:p>
          <a:p>
            <a:r>
              <a:rPr lang="en-US" dirty="0" smtClean="0"/>
              <a:t>Explore VR </a:t>
            </a:r>
            <a:r>
              <a:rPr lang="en-US" dirty="0" smtClean="0">
                <a:hlinkClick r:id="rId7"/>
              </a:rPr>
              <a:t>Website</a:t>
            </a:r>
            <a:endParaRPr lang="en-US" dirty="0" smtClean="0"/>
          </a:p>
          <a:p>
            <a:r>
              <a:rPr lang="en-US" dirty="0" smtClean="0"/>
              <a:t>Explore VR </a:t>
            </a:r>
            <a:r>
              <a:rPr lang="en-US" dirty="0" smtClean="0">
                <a:hlinkClick r:id="rId8"/>
              </a:rPr>
              <a:t>IPE Section</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29</a:t>
            </a:fld>
            <a:endParaRPr lang="en-US" dirty="0"/>
          </a:p>
        </p:txBody>
      </p:sp>
    </p:spTree>
    <p:extLst>
      <p:ext uri="{BB962C8B-B14F-4D97-AF65-F5344CB8AC3E}">
        <p14:creationId xmlns:p14="http://schemas.microsoft.com/office/powerpoint/2010/main" val="20833411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Perfect IPE….</a:t>
            </a:r>
            <a:endParaRPr lang="en-US" dirty="0"/>
          </a:p>
        </p:txBody>
      </p:sp>
      <p:pic>
        <p:nvPicPr>
          <p:cNvPr id="5" name="Content Placeholder 4" descr="Saint Louis Conservative: Crystal Ball say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9569" y="2057400"/>
            <a:ext cx="4784861" cy="3962400"/>
          </a:xfrm>
        </p:spPr>
      </p:pic>
      <p:sp>
        <p:nvSpPr>
          <p:cNvPr id="4" name="Slide Number Placeholder 3"/>
          <p:cNvSpPr>
            <a:spLocks noGrp="1"/>
          </p:cNvSpPr>
          <p:nvPr>
            <p:ph type="sldNum" sz="quarter" idx="12"/>
          </p:nvPr>
        </p:nvSpPr>
        <p:spPr/>
        <p:txBody>
          <a:bodyPr/>
          <a:lstStyle/>
          <a:p>
            <a:fld id="{9E519841-B96A-4DD9-B158-9961937F6A4E}" type="slidenum">
              <a:rPr lang="en-US" smtClean="0"/>
              <a:pPr/>
              <a:t>3</a:t>
            </a:fld>
            <a:endParaRPr lang="en-US" dirty="0"/>
          </a:p>
        </p:txBody>
      </p:sp>
    </p:spTree>
    <p:extLst>
      <p:ext uri="{BB962C8B-B14F-4D97-AF65-F5344CB8AC3E}">
        <p14:creationId xmlns:p14="http://schemas.microsoft.com/office/powerpoint/2010/main" val="729910638"/>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5" name="Content Placeholder 4" descr="Put me in, coach…I’m ready to survey! (cross post with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86100" y="2057400"/>
            <a:ext cx="2971800" cy="3962400"/>
          </a:xfrm>
        </p:spPr>
      </p:pic>
      <p:sp>
        <p:nvSpPr>
          <p:cNvPr id="4" name="Slide Number Placeholder 3"/>
          <p:cNvSpPr>
            <a:spLocks noGrp="1"/>
          </p:cNvSpPr>
          <p:nvPr>
            <p:ph type="sldNum" sz="quarter" idx="12"/>
          </p:nvPr>
        </p:nvSpPr>
        <p:spPr/>
        <p:txBody>
          <a:bodyPr/>
          <a:lstStyle/>
          <a:p>
            <a:fld id="{9E519841-B96A-4DD9-B158-9961937F6A4E}" type="slidenum">
              <a:rPr lang="en-US" smtClean="0"/>
              <a:pPr/>
              <a:t>30</a:t>
            </a:fld>
            <a:endParaRPr lang="en-US" dirty="0"/>
          </a:p>
        </p:txBody>
      </p:sp>
    </p:spTree>
    <p:extLst>
      <p:ext uri="{BB962C8B-B14F-4D97-AF65-F5344CB8AC3E}">
        <p14:creationId xmlns:p14="http://schemas.microsoft.com/office/powerpoint/2010/main" val="342936771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Training Objectives</a:t>
            </a:r>
            <a:endParaRPr lang="en-US" dirty="0"/>
          </a:p>
        </p:txBody>
      </p:sp>
      <p:sp>
        <p:nvSpPr>
          <p:cNvPr id="6" name="Content Placeholder 5"/>
          <p:cNvSpPr>
            <a:spLocks noGrp="1"/>
          </p:cNvSpPr>
          <p:nvPr>
            <p:ph idx="1"/>
          </p:nvPr>
        </p:nvSpPr>
        <p:spPr/>
        <p:txBody>
          <a:bodyPr>
            <a:normAutofit/>
          </a:bodyPr>
          <a:lstStyle/>
          <a:p>
            <a:pPr>
              <a:buClr>
                <a:srgbClr val="006A52"/>
              </a:buClr>
            </a:pPr>
            <a:r>
              <a:rPr lang="en-US" dirty="0"/>
              <a:t>By participating today, you should be able to:</a:t>
            </a:r>
          </a:p>
          <a:p>
            <a:pPr lvl="1">
              <a:buClr>
                <a:srgbClr val="006A52"/>
              </a:buClr>
            </a:pPr>
            <a:r>
              <a:rPr lang="en-US" sz="2400" dirty="0"/>
              <a:t>Describe why occupational clusters and career pathways are important to VR.</a:t>
            </a:r>
          </a:p>
          <a:p>
            <a:pPr lvl="1">
              <a:buClr>
                <a:srgbClr val="006A52"/>
              </a:buClr>
            </a:pPr>
            <a:r>
              <a:rPr lang="en-US" sz="2400" dirty="0"/>
              <a:t>Identify career pathways and how to integrate the concept into VR process. </a:t>
            </a:r>
          </a:p>
          <a:p>
            <a:pPr lvl="1">
              <a:buClr>
                <a:srgbClr val="006A52"/>
              </a:buClr>
            </a:pPr>
            <a:r>
              <a:rPr lang="en-US" sz="2400" dirty="0" smtClean="0"/>
              <a:t>Expand </a:t>
            </a:r>
            <a:r>
              <a:rPr lang="en-US" sz="2400" dirty="0"/>
              <a:t>your consideration of support </a:t>
            </a:r>
            <a:r>
              <a:rPr lang="en-US" sz="2400" dirty="0" smtClean="0"/>
              <a:t>services and </a:t>
            </a:r>
            <a:r>
              <a:rPr lang="en-US" sz="2400" dirty="0"/>
              <a:t>how </a:t>
            </a:r>
            <a:r>
              <a:rPr lang="en-US" sz="2400" dirty="0" smtClean="0"/>
              <a:t>they </a:t>
            </a:r>
            <a:r>
              <a:rPr lang="en-US" sz="2400" dirty="0"/>
              <a:t>can increase an individual’s career options/considerations.  </a:t>
            </a:r>
          </a:p>
        </p:txBody>
      </p:sp>
      <p:sp>
        <p:nvSpPr>
          <p:cNvPr id="4" name="Slide Number Placeholder 3"/>
          <p:cNvSpPr>
            <a:spLocks noGrp="1"/>
          </p:cNvSpPr>
          <p:nvPr>
            <p:ph type="sldNum" sz="quarter" idx="12"/>
          </p:nvPr>
        </p:nvSpPr>
        <p:spPr/>
        <p:txBody>
          <a:bodyPr/>
          <a:lstStyle/>
          <a:p>
            <a:fld id="{9E519841-B96A-4DD9-B158-9961937F6A4E}" type="slidenum">
              <a:rPr lang="uk-UA" smtClean="0"/>
              <a:pPr/>
              <a:t>4</a:t>
            </a:fld>
            <a:endParaRPr lang="uk-UA" dirty="0"/>
          </a:p>
        </p:txBody>
      </p:sp>
    </p:spTree>
    <p:extLst>
      <p:ext uri="{BB962C8B-B14F-4D97-AF65-F5344CB8AC3E}">
        <p14:creationId xmlns:p14="http://schemas.microsoft.com/office/powerpoint/2010/main" val="9876838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CPID and WIOA</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5</a:t>
            </a:fld>
            <a:endParaRPr lang="en-US" dirty="0"/>
          </a:p>
        </p:txBody>
      </p:sp>
    </p:spTree>
    <p:extLst>
      <p:ext uri="{BB962C8B-B14F-4D97-AF65-F5344CB8AC3E}">
        <p14:creationId xmlns:p14="http://schemas.microsoft.com/office/powerpoint/2010/main" val="2514585213"/>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Just a Project</a:t>
            </a:r>
            <a:r>
              <a:rPr lang="mr-IN" dirty="0" smtClean="0"/>
              <a:t>…</a:t>
            </a:r>
            <a:endParaRPr lang="en-US" dirty="0"/>
          </a:p>
        </p:txBody>
      </p:sp>
      <p:sp>
        <p:nvSpPr>
          <p:cNvPr id="3" name="Content Placeholder 2"/>
          <p:cNvSpPr>
            <a:spLocks noGrp="1"/>
          </p:cNvSpPr>
          <p:nvPr>
            <p:ph idx="1"/>
          </p:nvPr>
        </p:nvSpPr>
        <p:spPr>
          <a:xfrm>
            <a:off x="457200" y="1752600"/>
            <a:ext cx="8229600" cy="3962400"/>
          </a:xfrm>
        </p:spPr>
        <p:txBody>
          <a:bodyPr>
            <a:normAutofit/>
          </a:bodyPr>
          <a:lstStyle/>
          <a:p>
            <a:pPr>
              <a:buClr>
                <a:srgbClr val="006A52"/>
              </a:buClr>
            </a:pPr>
            <a:r>
              <a:rPr lang="en-US" dirty="0"/>
              <a:t>There is a much larger umbrella under which CPID </a:t>
            </a:r>
            <a:r>
              <a:rPr lang="en-US" dirty="0" smtClean="0"/>
              <a:t>exists</a:t>
            </a:r>
          </a:p>
          <a:p>
            <a:pPr>
              <a:buClr>
                <a:srgbClr val="006A52"/>
              </a:buClr>
            </a:pPr>
            <a:r>
              <a:rPr lang="en-US" dirty="0" smtClean="0"/>
              <a:t>Career Pathways = Strong Vocational Rehabilitation</a:t>
            </a:r>
            <a:endParaRPr lang="en-US" dirty="0"/>
          </a:p>
          <a:p>
            <a:pPr>
              <a:buClr>
                <a:srgbClr val="006A52"/>
              </a:buClr>
            </a:pPr>
            <a:r>
              <a:rPr lang="en-US" dirty="0" smtClean="0">
                <a:hlinkClick r:id="rId3"/>
              </a:rPr>
              <a:t>https</a:t>
            </a:r>
            <a:r>
              <a:rPr lang="en-US" dirty="0">
                <a:hlinkClick r:id="rId3"/>
              </a:rPr>
              <a:t>://careerpathways.workforcegps.org/resources/2016/10/20/10/11/</a:t>
            </a:r>
            <a:r>
              <a:rPr lang="en-US" dirty="0" smtClean="0">
                <a:hlinkClick r:id="rId3"/>
              </a:rPr>
              <a:t>Enhanced_Career_Pathways_Toolkit</a:t>
            </a:r>
            <a:r>
              <a:rPr lang="en-US" dirty="0" smtClean="0"/>
              <a:t> </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6</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43300" y="4829535"/>
            <a:ext cx="2133600" cy="1600200"/>
          </a:xfrm>
          <a:prstGeom prst="rect">
            <a:avLst/>
          </a:prstGeom>
        </p:spPr>
      </p:pic>
    </p:spTree>
    <p:extLst>
      <p:ext uri="{BB962C8B-B14F-4D97-AF65-F5344CB8AC3E}">
        <p14:creationId xmlns:p14="http://schemas.microsoft.com/office/powerpoint/2010/main" val="267223648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Highlights</a:t>
            </a:r>
            <a:endParaRPr lang="en-US" dirty="0"/>
          </a:p>
        </p:txBody>
      </p:sp>
      <p:sp>
        <p:nvSpPr>
          <p:cNvPr id="3" name="Content Placeholder 2"/>
          <p:cNvSpPr>
            <a:spLocks noGrp="1"/>
          </p:cNvSpPr>
          <p:nvPr>
            <p:ph idx="1"/>
          </p:nvPr>
        </p:nvSpPr>
        <p:spPr/>
        <p:txBody>
          <a:bodyPr>
            <a:normAutofit/>
          </a:bodyPr>
          <a:lstStyle/>
          <a:p>
            <a:pPr>
              <a:buClr>
                <a:srgbClr val="006A52"/>
              </a:buClr>
            </a:pPr>
            <a:r>
              <a:rPr lang="en-US" dirty="0"/>
              <a:t>"WIOA provides </a:t>
            </a:r>
            <a:r>
              <a:rPr lang="mr-IN" dirty="0"/>
              <a:t>…</a:t>
            </a:r>
            <a:r>
              <a:rPr lang="en-US" dirty="0"/>
              <a:t> an integrated, job-driven, public workforce system that links diverse talent to businesses.   </a:t>
            </a:r>
            <a:endParaRPr lang="en-US" dirty="0" smtClean="0"/>
          </a:p>
          <a:p>
            <a:pPr>
              <a:buClr>
                <a:srgbClr val="006A52"/>
              </a:buClr>
            </a:pPr>
            <a:r>
              <a:rPr lang="en-US" dirty="0" smtClean="0"/>
              <a:t>This </a:t>
            </a:r>
            <a:r>
              <a:rPr lang="en-US" dirty="0"/>
              <a:t>revitalized workforce system includes three critical hallmarks of excellence:</a:t>
            </a:r>
          </a:p>
          <a:p>
            <a:pPr lvl="1">
              <a:lnSpc>
                <a:spcPct val="80000"/>
              </a:lnSpc>
              <a:buClr>
                <a:srgbClr val="006A52"/>
              </a:buClr>
            </a:pPr>
            <a:r>
              <a:rPr lang="en-US" dirty="0"/>
              <a:t>The needs of business and workers drive workforce solutions;</a:t>
            </a:r>
          </a:p>
          <a:p>
            <a:pPr lvl="1">
              <a:lnSpc>
                <a:spcPct val="80000"/>
              </a:lnSpc>
              <a:buClr>
                <a:srgbClr val="006A52"/>
              </a:buClr>
            </a:pPr>
            <a:r>
              <a:rPr lang="en-US" dirty="0"/>
              <a:t> American </a:t>
            </a:r>
            <a:r>
              <a:rPr lang="en-US" dirty="0" smtClean="0"/>
              <a:t>Job Centers work with consumers and businesses; </a:t>
            </a:r>
            <a:r>
              <a:rPr lang="en-US" dirty="0"/>
              <a:t>and</a:t>
            </a:r>
          </a:p>
          <a:p>
            <a:pPr lvl="1">
              <a:lnSpc>
                <a:spcPct val="80000"/>
              </a:lnSpc>
              <a:buClr>
                <a:srgbClr val="006A52"/>
              </a:buClr>
            </a:pPr>
            <a:r>
              <a:rPr lang="en-US" dirty="0"/>
              <a:t>The workforce system supports strong regional economies and plays an active role in community and workforce development</a:t>
            </a:r>
            <a:r>
              <a:rPr lang="en-US" dirty="0" smtClean="0"/>
              <a:t>.</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7</a:t>
            </a:fld>
            <a:endParaRPr lang="en-US" dirty="0"/>
          </a:p>
        </p:txBody>
      </p:sp>
    </p:spTree>
    <p:extLst>
      <p:ext uri="{BB962C8B-B14F-4D97-AF65-F5344CB8AC3E}">
        <p14:creationId xmlns:p14="http://schemas.microsoft.com/office/powerpoint/2010/main" val="7817032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Strategies</a:t>
            </a:r>
            <a:endParaRPr lang="en-US" dirty="0"/>
          </a:p>
        </p:txBody>
      </p:sp>
      <p:sp>
        <p:nvSpPr>
          <p:cNvPr id="3" name="Content Placeholder 2"/>
          <p:cNvSpPr>
            <a:spLocks noGrp="1"/>
          </p:cNvSpPr>
          <p:nvPr>
            <p:ph idx="1"/>
          </p:nvPr>
        </p:nvSpPr>
        <p:spPr/>
        <p:txBody>
          <a:bodyPr>
            <a:normAutofit fontScale="77500" lnSpcReduction="20000"/>
          </a:bodyPr>
          <a:lstStyle/>
          <a:p>
            <a:pPr>
              <a:buClr>
                <a:srgbClr val="006A52"/>
              </a:buClr>
            </a:pPr>
            <a:r>
              <a:rPr lang="en-US" dirty="0"/>
              <a:t> </a:t>
            </a:r>
            <a:r>
              <a:rPr lang="en-US" sz="2600" dirty="0"/>
              <a:t>“Sector strategies are partnerships of employers within one industry that bring government, education, training, economic development, labor, and community organizations together to focus on the workforce needs of an industry within a regional labor market. At the state level, they are policies and investments that support the development of local sector partnerships. Sector strategies can do the following: </a:t>
            </a:r>
          </a:p>
          <a:p>
            <a:pPr lvl="1">
              <a:buClr>
                <a:srgbClr val="006A52"/>
              </a:buClr>
            </a:pPr>
            <a:r>
              <a:rPr lang="en-US" sz="2600" dirty="0"/>
              <a:t>Address current and emerging skills gap</a:t>
            </a:r>
          </a:p>
          <a:p>
            <a:pPr lvl="1">
              <a:buClr>
                <a:srgbClr val="006A52"/>
              </a:buClr>
            </a:pPr>
            <a:r>
              <a:rPr lang="en-US" sz="2600" dirty="0"/>
              <a:t>Provide a means to engage directly with industry across traditional boundaries </a:t>
            </a:r>
          </a:p>
          <a:p>
            <a:pPr lvl="1">
              <a:buClr>
                <a:srgbClr val="006A52"/>
              </a:buClr>
            </a:pPr>
            <a:r>
              <a:rPr lang="en-US" sz="2600" dirty="0"/>
              <a:t>Better align state programs and resources serving employers and workers”</a:t>
            </a:r>
          </a:p>
          <a:p>
            <a:pPr marL="0" indent="0">
              <a:buClr>
                <a:srgbClr val="006A52"/>
              </a:buClr>
              <a:buNone/>
            </a:pPr>
            <a:r>
              <a:rPr lang="en-US" dirty="0"/>
              <a:t> </a:t>
            </a:r>
            <a:r>
              <a:rPr lang="en-US" sz="2500" b="0" i="1" dirty="0">
                <a:effectLst/>
              </a:rPr>
              <a:t>Source: National Governor’s Association</a:t>
            </a:r>
          </a:p>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5243264"/>
            <a:ext cx="2057400" cy="1370261"/>
          </a:xfrm>
          <a:prstGeom prst="rect">
            <a:avLst/>
          </a:prstGeom>
        </p:spPr>
      </p:pic>
    </p:spTree>
    <p:extLst>
      <p:ext uri="{BB962C8B-B14F-4D97-AF65-F5344CB8AC3E}">
        <p14:creationId xmlns:p14="http://schemas.microsoft.com/office/powerpoint/2010/main" val="3379061353"/>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20000"/>
          </a:bodyPr>
          <a:lstStyle/>
          <a:p>
            <a:pPr>
              <a:buClr>
                <a:srgbClr val="006A52"/>
              </a:buClr>
            </a:pPr>
            <a:r>
              <a:rPr lang="en-US" sz="2800" dirty="0" smtClean="0"/>
              <a:t>Partnering with Adult Education and Hampton University to provide CLA Certification, OSHA 10, Forklift and Digital literacy.</a:t>
            </a:r>
            <a:endParaRPr lang="en-US" sz="2800" dirty="0"/>
          </a:p>
          <a:p>
            <a:pPr>
              <a:buClr>
                <a:srgbClr val="006A52"/>
              </a:buClr>
            </a:pPr>
            <a:r>
              <a:rPr lang="en-US" sz="2800" dirty="0" smtClean="0"/>
              <a:t> Working with Workforce to refer IWD that are in delayed status. </a:t>
            </a:r>
          </a:p>
          <a:p>
            <a:pPr>
              <a:buClr>
                <a:srgbClr val="006A52"/>
              </a:buClr>
            </a:pPr>
            <a:r>
              <a:rPr lang="en-US" sz="2800" dirty="0" smtClean="0"/>
              <a:t>Developing IRTs with partners to ensure the best outcome for IWD. </a:t>
            </a:r>
            <a:endParaRPr lang="en-US" sz="2800" dirty="0"/>
          </a:p>
          <a:p>
            <a:pPr>
              <a:buClr>
                <a:srgbClr val="006A52"/>
              </a:buClr>
            </a:pPr>
            <a:r>
              <a:rPr lang="en-US" sz="2800" dirty="0" smtClean="0"/>
              <a:t>Collaborating with the Community College for non-credit training and Fast Forward Funds</a:t>
            </a: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9</a:t>
            </a:fld>
            <a:endParaRPr lang="en-US" dirty="0"/>
          </a:p>
        </p:txBody>
      </p:sp>
      <p:pic>
        <p:nvPicPr>
          <p:cNvPr id="5" name="Picture 4" descr="&lt;strong&gt;handshake&lt;/strong&gt; - Shaping You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243914"/>
            <a:ext cx="2247900" cy="1493605"/>
          </a:xfrm>
          <a:prstGeom prst="rect">
            <a:avLst/>
          </a:prstGeom>
        </p:spPr>
      </p:pic>
    </p:spTree>
    <p:extLst>
      <p:ext uri="{BB962C8B-B14F-4D97-AF65-F5344CB8AC3E}">
        <p14:creationId xmlns:p14="http://schemas.microsoft.com/office/powerpoint/2010/main" val="541309934"/>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Custom 5">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2331FF"/>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17788</TotalTime>
  <Words>2418</Words>
  <Application>Microsoft Office PowerPoint</Application>
  <PresentationFormat>On-screen Show (4:3)</PresentationFormat>
  <Paragraphs>270</Paragraphs>
  <Slides>30</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Corbel</vt:lpstr>
      <vt:lpstr>Courier New</vt:lpstr>
      <vt:lpstr>Times New Roman</vt:lpstr>
      <vt:lpstr>Wingdings</vt:lpstr>
      <vt:lpstr>Focus</vt:lpstr>
      <vt:lpstr>Career Pathways  and  IPE Training for New Counselors</vt:lpstr>
      <vt:lpstr>Poll:  How do you feel about creating plans??????  </vt:lpstr>
      <vt:lpstr>The Perfect IPE….</vt:lpstr>
      <vt:lpstr>Training Objectives</vt:lpstr>
      <vt:lpstr>CPID and WIOA</vt:lpstr>
      <vt:lpstr>It’s Not Just a Project…</vt:lpstr>
      <vt:lpstr>Some Highlights</vt:lpstr>
      <vt:lpstr>Sector Strategies</vt:lpstr>
      <vt:lpstr>Examples</vt:lpstr>
      <vt:lpstr>Career Pathways and Clusters</vt:lpstr>
      <vt:lpstr>How Do Clusters and Pathways relate to my work as a Counselor?</vt:lpstr>
      <vt:lpstr>PowerPoint Presentation</vt:lpstr>
      <vt:lpstr>PowerPoint Presentation</vt:lpstr>
      <vt:lpstr>PowerPoint Presentation</vt:lpstr>
      <vt:lpstr>Why Focus on Specific CPID Pathways?</vt:lpstr>
      <vt:lpstr>Career Index Plus</vt:lpstr>
      <vt:lpstr>Career Index Plus</vt:lpstr>
      <vt:lpstr>We Have a Potential Goal.  Can CPID Help?</vt:lpstr>
      <vt:lpstr>How do I know who is appropriate for which Pathway/Certification?</vt:lpstr>
      <vt:lpstr>Progress Measures</vt:lpstr>
      <vt:lpstr>CP Flowchart</vt:lpstr>
      <vt:lpstr>Progress Measure Examples</vt:lpstr>
      <vt:lpstr>Progress Measure Examples</vt:lpstr>
      <vt:lpstr>Case Study</vt:lpstr>
      <vt:lpstr>Who can help you create a Strong IPE?</vt:lpstr>
      <vt:lpstr>VR Supporting Services</vt:lpstr>
      <vt:lpstr>Support for Training </vt:lpstr>
      <vt:lpstr>Assistive Technology</vt:lpstr>
      <vt:lpstr>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jkester</dc:creator>
  <cp:lastModifiedBy> </cp:lastModifiedBy>
  <cp:revision>843</cp:revision>
  <cp:lastPrinted>2018-07-08T15:33:14Z</cp:lastPrinted>
  <dcterms:created xsi:type="dcterms:W3CDTF">2015-07-06T13:33:01Z</dcterms:created>
  <dcterms:modified xsi:type="dcterms:W3CDTF">2021-02-26T18:11:19Z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TC103852691033</vt:lpwstr>
  </property>
</Properties>
</file>